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74" r:id="rId2"/>
    <p:sldId id="259" r:id="rId3"/>
    <p:sldId id="271" r:id="rId4"/>
    <p:sldId id="283" r:id="rId5"/>
    <p:sldId id="267" r:id="rId6"/>
    <p:sldId id="284" r:id="rId7"/>
    <p:sldId id="287" r:id="rId8"/>
    <p:sldId id="288" r:id="rId9"/>
    <p:sldId id="286" r:id="rId10"/>
    <p:sldId id="270" r:id="rId11"/>
    <p:sldId id="285" r:id="rId12"/>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1C5"/>
    <a:srgbClr val="009AD0"/>
    <a:srgbClr val="89898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400" cy="501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1176" y="0"/>
            <a:ext cx="2985400" cy="501809"/>
          </a:xfrm>
          <a:prstGeom prst="rect">
            <a:avLst/>
          </a:prstGeom>
        </p:spPr>
        <p:txBody>
          <a:bodyPr vert="horz" lIns="91440" tIns="45720" rIns="91440" bIns="45720" rtlCol="0"/>
          <a:lstStyle>
            <a:lvl1pPr algn="r">
              <a:defRPr sz="1200"/>
            </a:lvl1pPr>
          </a:lstStyle>
          <a:p>
            <a:fld id="{926D868A-090A-4E30-89B3-D76423D30D4A}" type="datetimeFigureOut">
              <a:rPr lang="en-GB" smtClean="0"/>
              <a:t>20/10/2025</a:t>
            </a:fld>
            <a:endParaRPr lang="en-GB"/>
          </a:p>
        </p:txBody>
      </p:sp>
      <p:sp>
        <p:nvSpPr>
          <p:cNvPr id="4" name="Slide Image Placeholder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817" y="4822766"/>
            <a:ext cx="5510530" cy="3946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20079"/>
            <a:ext cx="2985400" cy="50180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1176" y="9520079"/>
            <a:ext cx="2985400" cy="501809"/>
          </a:xfrm>
          <a:prstGeom prst="rect">
            <a:avLst/>
          </a:prstGeom>
        </p:spPr>
        <p:txBody>
          <a:bodyPr vert="horz" lIns="91440" tIns="45720" rIns="91440" bIns="45720" rtlCol="0" anchor="b"/>
          <a:lstStyle>
            <a:lvl1pPr algn="r">
              <a:defRPr sz="1200"/>
            </a:lvl1pPr>
          </a:lstStyle>
          <a:p>
            <a:fld id="{BE3CEB5D-90DF-444D-82FE-24C82578DBD3}" type="slidenum">
              <a:rPr lang="en-GB" smtClean="0"/>
              <a:t>‹#›</a:t>
            </a:fld>
            <a:endParaRPr lang="en-GB"/>
          </a:p>
        </p:txBody>
      </p:sp>
    </p:spTree>
    <p:extLst>
      <p:ext uri="{BB962C8B-B14F-4D97-AF65-F5344CB8AC3E}">
        <p14:creationId xmlns:p14="http://schemas.microsoft.com/office/powerpoint/2010/main" val="318443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2</a:t>
            </a:fld>
            <a:endParaRPr lang="en-GB"/>
          </a:p>
        </p:txBody>
      </p:sp>
    </p:spTree>
    <p:extLst>
      <p:ext uri="{BB962C8B-B14F-4D97-AF65-F5344CB8AC3E}">
        <p14:creationId xmlns:p14="http://schemas.microsoft.com/office/powerpoint/2010/main" val="85244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4</a:t>
            </a:fld>
            <a:endParaRPr lang="en-GB"/>
          </a:p>
        </p:txBody>
      </p:sp>
    </p:spTree>
    <p:extLst>
      <p:ext uri="{BB962C8B-B14F-4D97-AF65-F5344CB8AC3E}">
        <p14:creationId xmlns:p14="http://schemas.microsoft.com/office/powerpoint/2010/main" val="26836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6</a:t>
            </a:fld>
            <a:endParaRPr lang="en-GB"/>
          </a:p>
        </p:txBody>
      </p:sp>
    </p:spTree>
    <p:extLst>
      <p:ext uri="{BB962C8B-B14F-4D97-AF65-F5344CB8AC3E}">
        <p14:creationId xmlns:p14="http://schemas.microsoft.com/office/powerpoint/2010/main" val="83699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7</a:t>
            </a:fld>
            <a:endParaRPr lang="en-GB"/>
          </a:p>
        </p:txBody>
      </p:sp>
    </p:spTree>
    <p:extLst>
      <p:ext uri="{BB962C8B-B14F-4D97-AF65-F5344CB8AC3E}">
        <p14:creationId xmlns:p14="http://schemas.microsoft.com/office/powerpoint/2010/main" val="17435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8</a:t>
            </a:fld>
            <a:endParaRPr lang="en-GB"/>
          </a:p>
        </p:txBody>
      </p:sp>
    </p:spTree>
    <p:extLst>
      <p:ext uri="{BB962C8B-B14F-4D97-AF65-F5344CB8AC3E}">
        <p14:creationId xmlns:p14="http://schemas.microsoft.com/office/powerpoint/2010/main" val="177878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9</a:t>
            </a:fld>
            <a:endParaRPr lang="en-GB"/>
          </a:p>
        </p:txBody>
      </p:sp>
    </p:spTree>
    <p:extLst>
      <p:ext uri="{BB962C8B-B14F-4D97-AF65-F5344CB8AC3E}">
        <p14:creationId xmlns:p14="http://schemas.microsoft.com/office/powerpoint/2010/main" val="174592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10</a:t>
            </a:fld>
            <a:endParaRPr lang="en-GB"/>
          </a:p>
        </p:txBody>
      </p:sp>
    </p:spTree>
    <p:extLst>
      <p:ext uri="{BB962C8B-B14F-4D97-AF65-F5344CB8AC3E}">
        <p14:creationId xmlns:p14="http://schemas.microsoft.com/office/powerpoint/2010/main" val="157303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3CEB5D-90DF-444D-82FE-24C82578DBD3}" type="slidenum">
              <a:rPr lang="en-GB" smtClean="0"/>
              <a:t>11</a:t>
            </a:fld>
            <a:endParaRPr lang="en-GB"/>
          </a:p>
        </p:txBody>
      </p:sp>
    </p:spTree>
    <p:extLst>
      <p:ext uri="{BB962C8B-B14F-4D97-AF65-F5344CB8AC3E}">
        <p14:creationId xmlns:p14="http://schemas.microsoft.com/office/powerpoint/2010/main" val="294773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D0E1275E-6E3B-4679-9EC8-2FE0D5E9D241}" type="slidenum">
              <a:rPr lang="en-GB" smtClean="0"/>
              <a:pPr/>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7" name="Rectangle 6">
            <a:extLst>
              <a:ext uri="{FF2B5EF4-FFF2-40B4-BE49-F238E27FC236}">
                <a16:creationId xmlns:a16="http://schemas.microsoft.com/office/drawing/2014/main" id="{51FDF26D-81D4-ED4D-FE5C-C60E32F45A1C}"/>
              </a:ext>
            </a:extLst>
          </p:cNvPr>
          <p:cNvSpPr/>
          <p:nvPr userDrawn="1"/>
        </p:nvSpPr>
        <p:spPr>
          <a:xfrm>
            <a:off x="467544" y="0"/>
            <a:ext cx="125154" cy="6858000"/>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871043-5C66-084F-8AB5-986C74B1A647}"/>
              </a:ext>
            </a:extLst>
          </p:cNvPr>
          <p:cNvSpPr/>
          <p:nvPr userDrawn="1"/>
        </p:nvSpPr>
        <p:spPr>
          <a:xfrm>
            <a:off x="4160" y="0"/>
            <a:ext cx="36195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7EC7FFD-4DCC-F660-A008-223331D8E134}"/>
              </a:ext>
            </a:extLst>
          </p:cNvPr>
          <p:cNvSpPr/>
          <p:nvPr userDrawn="1"/>
        </p:nvSpPr>
        <p:spPr>
          <a:xfrm>
            <a:off x="683568" y="0"/>
            <a:ext cx="120821" cy="6858000"/>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315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68840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48890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316730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2452806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3802545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96336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90653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37557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49933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406703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37205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279466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96844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15949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95651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BFA1C2-54BF-424A-94DA-E6B886CF23D0}" type="datetimeFigureOut">
              <a:rPr lang="en-GB" smtClean="0"/>
              <a:pPr/>
              <a:t>20/10/2025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E1275E-6E3B-4679-9EC8-2FE0D5E9D241}" type="slidenum">
              <a:rPr lang="en-GB" smtClean="0"/>
              <a:pPr/>
              <a:t>‹#›</a:t>
            </a:fld>
            <a:endParaRPr lang="en-GB"/>
          </a:p>
        </p:txBody>
      </p:sp>
    </p:spTree>
    <p:extLst>
      <p:ext uri="{BB962C8B-B14F-4D97-AF65-F5344CB8AC3E}">
        <p14:creationId xmlns:p14="http://schemas.microsoft.com/office/powerpoint/2010/main" val="29552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BFA1C2-54BF-424A-94DA-E6B886CF23D0}" type="datetimeFigureOut">
              <a:rPr lang="en-GB" smtClean="0"/>
              <a:pPr/>
              <a:t>20/10/2025</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E1275E-6E3B-4679-9EC8-2FE0D5E9D241}" type="slidenum">
              <a:rPr lang="en-GB" smtClean="0"/>
              <a:pPr/>
              <a:t>‹#›</a:t>
            </a:fld>
            <a:endParaRPr lang="en-GB"/>
          </a:p>
        </p:txBody>
      </p:sp>
    </p:spTree>
    <p:extLst>
      <p:ext uri="{BB962C8B-B14F-4D97-AF65-F5344CB8AC3E}">
        <p14:creationId xmlns:p14="http://schemas.microsoft.com/office/powerpoint/2010/main" val="3871556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23.jpg"/><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hyperlink" Target="http://www.stourbridgeautomotive.co.uk/" TargetMode="External"/><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jpg"/><Relationship Id="rId4" Type="http://schemas.openxmlformats.org/officeDocument/2006/relationships/image" Target="../media/image26.jpeg"/><Relationship Id="rId9" Type="http://schemas.openxmlformats.org/officeDocument/2006/relationships/hyperlink" Target="mailto:enquiries@stourbridgeautomotive.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e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6.jp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5682431"/>
            <a:ext cx="8316416" cy="1058937"/>
          </a:xfrm>
        </p:spPr>
        <p:txBody>
          <a:bodyPr>
            <a:noAutofit/>
          </a:bodyPr>
          <a:lstStyle/>
          <a:p>
            <a:pPr algn="ctr"/>
            <a:r>
              <a:rPr lang="en-GB" sz="2000" b="1" dirty="0">
                <a:latin typeface="Arial" panose="020B0604020202020204" pitchFamily="34" charset="0"/>
                <a:cs typeface="Arial" panose="020B0604020202020204" pitchFamily="34" charset="0"/>
              </a:rPr>
              <a:t>www.stourbridgeautomotive.co.uk</a:t>
            </a:r>
          </a:p>
          <a:p>
            <a:pPr algn="ctr"/>
            <a:r>
              <a:rPr lang="en-GB" sz="1400" b="1" dirty="0">
                <a:latin typeface="Arial" panose="020B0604020202020204" pitchFamily="34" charset="0"/>
                <a:cs typeface="Arial" panose="020B0604020202020204" pitchFamily="34" charset="0"/>
              </a:rPr>
              <a:t>Unit 6, Gainsborough Trading Estate, Rufford Road, </a:t>
            </a:r>
          </a:p>
          <a:p>
            <a:pPr algn="ctr"/>
            <a:r>
              <a:rPr lang="en-GB" sz="1400" b="1" dirty="0">
                <a:latin typeface="Arial" panose="020B0604020202020204" pitchFamily="34" charset="0"/>
                <a:cs typeface="Arial" panose="020B0604020202020204" pitchFamily="34" charset="0"/>
              </a:rPr>
              <a:t>Stourbridge, West Midlands DY9 7ND</a:t>
            </a:r>
          </a:p>
          <a:p>
            <a:pPr algn="ctr"/>
            <a:endParaRPr lang="en-GB" sz="1400" b="1" dirty="0">
              <a:latin typeface="Arial" panose="020B0604020202020204" pitchFamily="34" charset="0"/>
              <a:cs typeface="Arial" panose="020B0604020202020204" pitchFamily="34" charset="0"/>
            </a:endParaRPr>
          </a:p>
          <a:p>
            <a:pPr algn="ctr"/>
            <a:endParaRPr lang="en-GB" dirty="0">
              <a:latin typeface="Book Antiqua" pitchFamily="18" charset="0"/>
            </a:endParaRPr>
          </a:p>
        </p:txBody>
      </p:sp>
      <p:pic>
        <p:nvPicPr>
          <p:cNvPr id="31" name="Picture 30">
            <a:extLst>
              <a:ext uri="{FF2B5EF4-FFF2-40B4-BE49-F238E27FC236}">
                <a16:creationId xmlns:a16="http://schemas.microsoft.com/office/drawing/2014/main" id="{0CEBD199-D164-4AF0-816B-40D258B88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937" y="5138029"/>
            <a:ext cx="504057" cy="520950"/>
          </a:xfrm>
          <a:prstGeom prst="rect">
            <a:avLst/>
          </a:prstGeom>
        </p:spPr>
      </p:pic>
      <p:sp>
        <p:nvSpPr>
          <p:cNvPr id="33" name="Rectangle 32">
            <a:extLst>
              <a:ext uri="{FF2B5EF4-FFF2-40B4-BE49-F238E27FC236}">
                <a16:creationId xmlns:a16="http://schemas.microsoft.com/office/drawing/2014/main" id="{1E88C281-A083-4154-9E3A-536E3DBBCD35}"/>
              </a:ext>
            </a:extLst>
          </p:cNvPr>
          <p:cNvSpPr/>
          <p:nvPr/>
        </p:nvSpPr>
        <p:spPr>
          <a:xfrm>
            <a:off x="6478289" y="5138029"/>
            <a:ext cx="461949" cy="51034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6F98F06-8F95-468F-B707-069935F4407C}"/>
              </a:ext>
            </a:extLst>
          </p:cNvPr>
          <p:cNvSpPr/>
          <p:nvPr/>
        </p:nvSpPr>
        <p:spPr>
          <a:xfrm>
            <a:off x="7249973" y="5149813"/>
            <a:ext cx="515107" cy="51034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blue and black logo&#10;&#10;Description automatically generated">
            <a:extLst>
              <a:ext uri="{FF2B5EF4-FFF2-40B4-BE49-F238E27FC236}">
                <a16:creationId xmlns:a16="http://schemas.microsoft.com/office/drawing/2014/main" id="{42C4FD7F-ACD4-E746-97B3-838734E4B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186" y="164424"/>
            <a:ext cx="2624587" cy="1206121"/>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A7A6C9BC-18F9-EA50-43AA-5E3358C00B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330" y="5172406"/>
            <a:ext cx="418310" cy="418310"/>
          </a:xfrm>
          <a:prstGeom prst="rect">
            <a:avLst/>
          </a:prstGeom>
        </p:spPr>
      </p:pic>
      <p:pic>
        <p:nvPicPr>
          <p:cNvPr id="2" name="Picture 1">
            <a:extLst>
              <a:ext uri="{FF2B5EF4-FFF2-40B4-BE49-F238E27FC236}">
                <a16:creationId xmlns:a16="http://schemas.microsoft.com/office/drawing/2014/main" id="{3B6DBAF7-4A08-C783-5BA2-48923DAB2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5358" y="5180274"/>
            <a:ext cx="751038" cy="495626"/>
          </a:xfrm>
          <a:prstGeom prst="rect">
            <a:avLst/>
          </a:prstGeom>
        </p:spPr>
      </p:pic>
      <p:pic>
        <p:nvPicPr>
          <p:cNvPr id="4" name="Picture 3">
            <a:extLst>
              <a:ext uri="{FF2B5EF4-FFF2-40B4-BE49-F238E27FC236}">
                <a16:creationId xmlns:a16="http://schemas.microsoft.com/office/drawing/2014/main" id="{55422D8E-421A-244E-52B3-0897183071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797" y="5244506"/>
            <a:ext cx="875145" cy="463471"/>
          </a:xfrm>
          <a:prstGeom prst="rect">
            <a:avLst/>
          </a:prstGeom>
        </p:spPr>
      </p:pic>
      <p:pic>
        <p:nvPicPr>
          <p:cNvPr id="6" name="Picture 12" descr="Bumper">
            <a:extLst>
              <a:ext uri="{FF2B5EF4-FFF2-40B4-BE49-F238E27FC236}">
                <a16:creationId xmlns:a16="http://schemas.microsoft.com/office/drawing/2014/main" id="{47EBC420-1F40-0E8D-D04A-D89EF8B6EB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4660" y="5130897"/>
            <a:ext cx="519113" cy="51911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7DC33DC5-81C8-469D-9642-0096887AAFB8}"/>
              </a:ext>
            </a:extLst>
          </p:cNvPr>
          <p:cNvSpPr/>
          <p:nvPr/>
        </p:nvSpPr>
        <p:spPr>
          <a:xfrm>
            <a:off x="2166904" y="5172406"/>
            <a:ext cx="864097" cy="51034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E50B19B-CC9C-63F5-EEA9-83AB21D26505}"/>
              </a:ext>
            </a:extLst>
          </p:cNvPr>
          <p:cNvSpPr/>
          <p:nvPr/>
        </p:nvSpPr>
        <p:spPr>
          <a:xfrm>
            <a:off x="3355796" y="5165209"/>
            <a:ext cx="929454" cy="5427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 name="Oval 9">
            <a:extLst>
              <a:ext uri="{FF2B5EF4-FFF2-40B4-BE49-F238E27FC236}">
                <a16:creationId xmlns:a16="http://schemas.microsoft.com/office/drawing/2014/main" id="{96D9454C-1B96-F871-D71A-3EBFB22D6434}"/>
              </a:ext>
            </a:extLst>
          </p:cNvPr>
          <p:cNvSpPr/>
          <p:nvPr/>
        </p:nvSpPr>
        <p:spPr>
          <a:xfrm>
            <a:off x="5654660" y="5127543"/>
            <a:ext cx="519114" cy="510347"/>
          </a:xfrm>
          <a:prstGeom prst="ellipse">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1TEC Auto Hub | Car MOT | Car Service | Car Repair">
            <a:extLst>
              <a:ext uri="{FF2B5EF4-FFF2-40B4-BE49-F238E27FC236}">
                <a16:creationId xmlns:a16="http://schemas.microsoft.com/office/drawing/2014/main" id="{FE1DE012-B842-DE2B-A461-1FDA10432FE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1095" y="5149813"/>
            <a:ext cx="742993" cy="5326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5BB14C9-38D4-F750-67CE-19EC5D63EBD1}"/>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2461115" y="1566823"/>
            <a:ext cx="5040561" cy="3364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785C91D6-3567-DBD0-A8F2-8EB25B8C64B7}"/>
              </a:ext>
            </a:extLst>
          </p:cNvPr>
          <p:cNvGraphicFramePr>
            <a:graphicFrameLocks noChangeAspect="1"/>
          </p:cNvGraphicFramePr>
          <p:nvPr>
            <p:extLst>
              <p:ext uri="{D42A27DB-BD31-4B8C-83A1-F6EECF244321}">
                <p14:modId xmlns:p14="http://schemas.microsoft.com/office/powerpoint/2010/main" val="8320921"/>
              </p:ext>
            </p:extLst>
          </p:nvPr>
        </p:nvGraphicFramePr>
        <p:xfrm>
          <a:off x="5292080" y="3127972"/>
          <a:ext cx="3264024" cy="1593762"/>
        </p:xfrm>
        <a:graphic>
          <a:graphicData uri="http://schemas.openxmlformats.org/presentationml/2006/ole">
            <mc:AlternateContent xmlns:mc="http://schemas.openxmlformats.org/markup-compatibility/2006">
              <mc:Choice xmlns:v="urn:schemas-microsoft-com:vml" Requires="v">
                <p:oleObj r:id="rId3" imgW="23593320" imgH="11542680" progId="">
                  <p:embed/>
                </p:oleObj>
              </mc:Choice>
              <mc:Fallback>
                <p:oleObj r:id="rId3" imgW="23593320" imgH="11542680" progId="">
                  <p:embed/>
                  <p:pic>
                    <p:nvPicPr>
                      <p:cNvPr id="6" name="Object 5">
                        <a:extLst>
                          <a:ext uri="{FF2B5EF4-FFF2-40B4-BE49-F238E27FC236}">
                            <a16:creationId xmlns:a16="http://schemas.microsoft.com/office/drawing/2014/main" id="{785C91D6-3567-DBD0-A8F2-8EB25B8C64B7}"/>
                          </a:ext>
                        </a:extLst>
                      </p:cNvPr>
                      <p:cNvPicPr/>
                      <p:nvPr/>
                    </p:nvPicPr>
                    <p:blipFill>
                      <a:blip r:embed="rId4"/>
                      <a:stretch>
                        <a:fillRect/>
                      </a:stretch>
                    </p:blipFill>
                    <p:spPr>
                      <a:xfrm>
                        <a:off x="5292080" y="3127972"/>
                        <a:ext cx="3264024" cy="1593762"/>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1CD9B3F2-F263-61E9-93FB-A422DAAC960A}"/>
              </a:ext>
            </a:extLst>
          </p:cNvPr>
          <p:cNvSpPr/>
          <p:nvPr/>
        </p:nvSpPr>
        <p:spPr>
          <a:xfrm>
            <a:off x="5292080" y="3128749"/>
            <a:ext cx="1896380" cy="15644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8"/>
          <p:cNvSpPr>
            <a:spLocks noGrp="1"/>
          </p:cNvSpPr>
          <p:nvPr>
            <p:ph type="subTitle" idx="1"/>
          </p:nvPr>
        </p:nvSpPr>
        <p:spPr>
          <a:xfrm>
            <a:off x="1187624" y="1196753"/>
            <a:ext cx="7776864" cy="5472608"/>
          </a:xfrm>
        </p:spPr>
        <p:txBody>
          <a:bodyPr>
            <a:normAutofit fontScale="92500" lnSpcReduction="10000"/>
          </a:bodyPr>
          <a:lstStyle/>
          <a:p>
            <a:pPr algn="l"/>
            <a:r>
              <a:rPr lang="en-GB" b="1" dirty="0">
                <a:solidFill>
                  <a:srgbClr val="009AD0"/>
                </a:solidFill>
                <a:latin typeface="Arial" panose="020B0604020202020204" pitchFamily="34" charset="0"/>
                <a:cs typeface="Arial" panose="020B0604020202020204" pitchFamily="34" charset="0"/>
              </a:rPr>
              <a:t>Our company communicates using a variety of regular marketing  &amp; promotional methods including:</a:t>
            </a:r>
            <a:br>
              <a:rPr lang="en-GB" b="1" dirty="0">
                <a:solidFill>
                  <a:srgbClr val="009AD0"/>
                </a:solidFill>
                <a:latin typeface="Arial" panose="020B0604020202020204" pitchFamily="34" charset="0"/>
                <a:cs typeface="Arial" panose="020B0604020202020204" pitchFamily="34" charset="0"/>
              </a:rPr>
            </a:br>
            <a:endParaRPr lang="en-GB" b="1" dirty="0">
              <a:solidFill>
                <a:srgbClr val="009AD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Company website –www.stourbridgeautomotive.co.uk</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Social media – Facebook / Twitter / Linked-In / Instagram/ Tik Tok -new</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Monthly blogs &amp; email marketing</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Quarterly company newsletters</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Local newspaper</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Lifestyle and trade magazines</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SMS text messaging service</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Printed literature</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Events</a:t>
            </a:r>
          </a:p>
          <a:p>
            <a:pPr marL="342900" indent="-342900" algn="l">
              <a:buFont typeface="Arial" panose="020B0604020202020204" pitchFamily="34" charset="0"/>
              <a:buChar char="•"/>
            </a:pPr>
            <a:r>
              <a:rPr lang="en-GB" sz="1900" dirty="0">
                <a:latin typeface="Arial" panose="020B0604020202020204" pitchFamily="34" charset="0"/>
                <a:cs typeface="Arial" panose="020B0604020202020204" pitchFamily="34" charset="0"/>
              </a:rPr>
              <a:t>Sponsorship of local community</a:t>
            </a: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organisations</a:t>
            </a:r>
          </a:p>
          <a:p>
            <a:pPr algn="l"/>
            <a:r>
              <a:rPr lang="en-GB" sz="1900" dirty="0">
                <a:latin typeface="Arial" panose="020B0604020202020204" pitchFamily="34" charset="0"/>
                <a:cs typeface="Arial" panose="020B0604020202020204" pitchFamily="34" charset="0"/>
              </a:rPr>
              <a:t>     </a:t>
            </a:r>
            <a:endParaRPr lang="en-GB" sz="2400" dirty="0"/>
          </a:p>
        </p:txBody>
      </p:sp>
      <p:pic>
        <p:nvPicPr>
          <p:cNvPr id="5" name="Picture 4" descr="A newspaper with text and images&#10;&#10;Description automatically generated">
            <a:extLst>
              <a:ext uri="{FF2B5EF4-FFF2-40B4-BE49-F238E27FC236}">
                <a16:creationId xmlns:a16="http://schemas.microsoft.com/office/drawing/2014/main" id="{B72610F2-78E3-0E15-8CC0-E53D97172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7145">
            <a:off x="6787813" y="2924454"/>
            <a:ext cx="1997968" cy="2805480"/>
          </a:xfrm>
          <a:prstGeom prst="rect">
            <a:avLst/>
          </a:prstGeom>
        </p:spPr>
      </p:pic>
      <p:sp>
        <p:nvSpPr>
          <p:cNvPr id="14" name="Rectangle 13">
            <a:extLst>
              <a:ext uri="{FF2B5EF4-FFF2-40B4-BE49-F238E27FC236}">
                <a16:creationId xmlns:a16="http://schemas.microsoft.com/office/drawing/2014/main" id="{8BA41423-D2B1-F39C-293E-A9F2FB39B6FA}"/>
              </a:ext>
            </a:extLst>
          </p:cNvPr>
          <p:cNvSpPr/>
          <p:nvPr/>
        </p:nvSpPr>
        <p:spPr>
          <a:xfrm rot="535268">
            <a:off x="6791754" y="2939421"/>
            <a:ext cx="2041168" cy="279929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57D53E5-E359-E783-2FD0-17B3200AD12B}"/>
              </a:ext>
            </a:extLst>
          </p:cNvPr>
          <p:cNvSpPr/>
          <p:nvPr/>
        </p:nvSpPr>
        <p:spPr>
          <a:xfrm>
            <a:off x="5850247" y="4650788"/>
            <a:ext cx="1944216" cy="201857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79611B6C-04FE-6004-2E93-438E11B72C57}"/>
              </a:ext>
            </a:extLst>
          </p:cNvPr>
          <p:cNvGraphicFramePr>
            <a:graphicFrameLocks noChangeAspect="1"/>
          </p:cNvGraphicFramePr>
          <p:nvPr>
            <p:extLst>
              <p:ext uri="{D42A27DB-BD31-4B8C-83A1-F6EECF244321}">
                <p14:modId xmlns:p14="http://schemas.microsoft.com/office/powerpoint/2010/main" val="3123401443"/>
              </p:ext>
            </p:extLst>
          </p:nvPr>
        </p:nvGraphicFramePr>
        <p:xfrm>
          <a:off x="5906398" y="4671518"/>
          <a:ext cx="1896380" cy="1951272"/>
        </p:xfrm>
        <a:graphic>
          <a:graphicData uri="http://schemas.openxmlformats.org/presentationml/2006/ole">
            <mc:AlternateContent xmlns:mc="http://schemas.openxmlformats.org/markup-compatibility/2006">
              <mc:Choice xmlns:v="urn:schemas-microsoft-com:vml" Requires="v">
                <p:oleObj r:id="rId6" imgW="10323720" imgH="10514160" progId="">
                  <p:embed/>
                </p:oleObj>
              </mc:Choice>
              <mc:Fallback>
                <p:oleObj r:id="rId6" imgW="10323720" imgH="10514160" progId="">
                  <p:embed/>
                  <p:pic>
                    <p:nvPicPr>
                      <p:cNvPr id="7" name="Object 6">
                        <a:extLst>
                          <a:ext uri="{FF2B5EF4-FFF2-40B4-BE49-F238E27FC236}">
                            <a16:creationId xmlns:a16="http://schemas.microsoft.com/office/drawing/2014/main" id="{79611B6C-04FE-6004-2E93-438E11B72C57}"/>
                          </a:ext>
                        </a:extLst>
                      </p:cNvPr>
                      <p:cNvPicPr/>
                      <p:nvPr/>
                    </p:nvPicPr>
                    <p:blipFill>
                      <a:blip r:embed="rId7"/>
                      <a:stretch>
                        <a:fillRect/>
                      </a:stretch>
                    </p:blipFill>
                    <p:spPr>
                      <a:xfrm>
                        <a:off x="5906398" y="4671518"/>
                        <a:ext cx="1896380" cy="1951272"/>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22FCC7B3-8F74-E780-1E35-FBCBB410CC99}"/>
              </a:ext>
            </a:extLst>
          </p:cNvPr>
          <p:cNvSpPr txBox="1">
            <a:spLocks/>
          </p:cNvSpPr>
          <p:nvPr/>
        </p:nvSpPr>
        <p:spPr>
          <a:xfrm>
            <a:off x="827584" y="0"/>
            <a:ext cx="8316416" cy="1052734"/>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500" b="1" dirty="0">
                <a:solidFill>
                  <a:srgbClr val="009AD0"/>
                </a:solidFill>
                <a:latin typeface="Arial" panose="020B0604020202020204" pitchFamily="34" charset="0"/>
                <a:cs typeface="Arial" panose="020B0604020202020204" pitchFamily="34" charset="0"/>
              </a:rPr>
              <a:t>Marketing Strategy</a:t>
            </a:r>
            <a:endParaRPr lang="en-GB" sz="45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495938-D2D9-CF30-1DD9-E542761B2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573" y="4975251"/>
            <a:ext cx="569359" cy="569359"/>
          </a:xfrm>
          <a:prstGeom prst="rect">
            <a:avLst/>
          </a:prstGeom>
        </p:spPr>
      </p:pic>
      <p:pic>
        <p:nvPicPr>
          <p:cNvPr id="4" name="Picture 3">
            <a:extLst>
              <a:ext uri="{FF2B5EF4-FFF2-40B4-BE49-F238E27FC236}">
                <a16:creationId xmlns:a16="http://schemas.microsoft.com/office/drawing/2014/main" id="{6ABF2E06-84D1-6BD2-D2D2-AFCC298C6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569" y="4982404"/>
            <a:ext cx="537341" cy="537341"/>
          </a:xfrm>
          <a:prstGeom prst="rect">
            <a:avLst/>
          </a:prstGeom>
        </p:spPr>
      </p:pic>
      <p:pic>
        <p:nvPicPr>
          <p:cNvPr id="5" name="Picture 4">
            <a:extLst>
              <a:ext uri="{FF2B5EF4-FFF2-40B4-BE49-F238E27FC236}">
                <a16:creationId xmlns:a16="http://schemas.microsoft.com/office/drawing/2014/main" id="{211284EF-EE63-907F-8235-506D49258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653" y="4980916"/>
            <a:ext cx="561858" cy="561858"/>
          </a:xfrm>
          <a:prstGeom prst="rect">
            <a:avLst/>
          </a:prstGeom>
        </p:spPr>
      </p:pic>
      <p:pic>
        <p:nvPicPr>
          <p:cNvPr id="6" name="Picture 5">
            <a:extLst>
              <a:ext uri="{FF2B5EF4-FFF2-40B4-BE49-F238E27FC236}">
                <a16:creationId xmlns:a16="http://schemas.microsoft.com/office/drawing/2014/main" id="{8A9C1321-6C23-FF48-15D7-C36A5F5477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7475" y="4982404"/>
            <a:ext cx="551383" cy="551383"/>
          </a:xfrm>
          <a:prstGeom prst="rect">
            <a:avLst/>
          </a:prstGeom>
        </p:spPr>
      </p:pic>
      <p:pic>
        <p:nvPicPr>
          <p:cNvPr id="7" name="Picture 2" descr="Image result for black and white instagram icon">
            <a:extLst>
              <a:ext uri="{FF2B5EF4-FFF2-40B4-BE49-F238E27FC236}">
                <a16:creationId xmlns:a16="http://schemas.microsoft.com/office/drawing/2014/main" id="{1F52C25B-F1FA-413E-07C1-4B71FCE08B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8822" y="4951234"/>
            <a:ext cx="569360" cy="5915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673F22-E6FF-A056-92E8-557D3D425680}"/>
              </a:ext>
            </a:extLst>
          </p:cNvPr>
          <p:cNvSpPr txBox="1"/>
          <p:nvPr/>
        </p:nvSpPr>
        <p:spPr>
          <a:xfrm>
            <a:off x="1475656" y="692696"/>
            <a:ext cx="7056784" cy="3785652"/>
          </a:xfrm>
          <a:prstGeom prst="rect">
            <a:avLst/>
          </a:prstGeom>
          <a:noFill/>
        </p:spPr>
        <p:txBody>
          <a:bodyPr wrap="square">
            <a:spAutoFit/>
          </a:bodyPr>
          <a:lstStyle/>
          <a:p>
            <a:pPr marL="0" indent="0" algn="ctr">
              <a:buNone/>
            </a:pPr>
            <a:endParaRPr lang="en-GB" sz="2400" b="1" dirty="0">
              <a:solidFill>
                <a:schemeClr val="tx1">
                  <a:lumMod val="95000"/>
                </a:schemeClr>
              </a:solidFill>
              <a:latin typeface="Arial" panose="020B0604020202020204" pitchFamily="34" charset="0"/>
              <a:cs typeface="Arial" panose="020B0604020202020204" pitchFamily="34" charset="0"/>
            </a:endParaRPr>
          </a:p>
          <a:p>
            <a:pPr marL="0" indent="0" algn="ctr">
              <a:buNone/>
            </a:pPr>
            <a:endParaRPr lang="en-GB" sz="2400" b="1" dirty="0">
              <a:solidFill>
                <a:schemeClr val="tx1">
                  <a:lumMod val="95000"/>
                </a:schemeClr>
              </a:solidFill>
              <a:latin typeface="Arial" panose="020B0604020202020204" pitchFamily="34" charset="0"/>
              <a:cs typeface="Arial" panose="020B0604020202020204" pitchFamily="34" charset="0"/>
            </a:endParaRPr>
          </a:p>
          <a:p>
            <a:pPr marL="0" indent="0" algn="ctr">
              <a:buNone/>
            </a:pPr>
            <a:endParaRPr lang="en-GB" sz="2400" b="1" dirty="0">
              <a:solidFill>
                <a:schemeClr val="tx1">
                  <a:lumMod val="95000"/>
                </a:schemeClr>
              </a:solidFill>
              <a:latin typeface="Arial" panose="020B0604020202020204" pitchFamily="34" charset="0"/>
              <a:cs typeface="Arial" panose="020B0604020202020204" pitchFamily="34" charset="0"/>
            </a:endParaRPr>
          </a:p>
          <a:p>
            <a:pPr marL="0" indent="0" algn="ctr">
              <a:buNone/>
            </a:pPr>
            <a:r>
              <a:rPr lang="en-GB" sz="2400" b="1" dirty="0">
                <a:solidFill>
                  <a:schemeClr val="tx1">
                    <a:lumMod val="95000"/>
                  </a:schemeClr>
                </a:solidFill>
                <a:latin typeface="Arial" panose="020B0604020202020204" pitchFamily="34" charset="0"/>
                <a:cs typeface="Arial" panose="020B0604020202020204" pitchFamily="34" charset="0"/>
              </a:rPr>
              <a:t>For further information, please get in touch:</a:t>
            </a:r>
            <a:br>
              <a:rPr lang="en-GB" sz="1800" dirty="0">
                <a:solidFill>
                  <a:schemeClr val="tx1">
                    <a:lumMod val="95000"/>
                  </a:schemeClr>
                </a:solidFill>
                <a:latin typeface="Arial" panose="020B0604020202020204" pitchFamily="34" charset="0"/>
                <a:cs typeface="Arial" panose="020B0604020202020204" pitchFamily="34" charset="0"/>
              </a:rPr>
            </a:br>
            <a:endParaRPr lang="en-GB" sz="1800" dirty="0">
              <a:solidFill>
                <a:schemeClr val="tx1">
                  <a:lumMod val="95000"/>
                </a:schemeClr>
              </a:solidFill>
              <a:latin typeface="Arial" panose="020B0604020202020204" pitchFamily="34" charset="0"/>
              <a:cs typeface="Arial" panose="020B0604020202020204" pitchFamily="34" charset="0"/>
            </a:endParaRPr>
          </a:p>
          <a:p>
            <a:pPr marL="0" indent="0" algn="ctr">
              <a:buNone/>
            </a:pPr>
            <a:r>
              <a:rPr lang="en-GB" sz="1800" b="1" dirty="0">
                <a:solidFill>
                  <a:schemeClr val="tx1">
                    <a:lumMod val="95000"/>
                  </a:schemeClr>
                </a:solidFill>
                <a:latin typeface="Arial" panose="020B0604020202020204" pitchFamily="34" charset="0"/>
                <a:cs typeface="Arial" panose="020B0604020202020204" pitchFamily="34" charset="0"/>
              </a:rPr>
              <a:t>Website</a:t>
            </a:r>
            <a:r>
              <a:rPr lang="en-GB" b="1" dirty="0">
                <a:solidFill>
                  <a:schemeClr val="tx1">
                    <a:lumMod val="95000"/>
                  </a:schemeClr>
                </a:solidFill>
                <a:latin typeface="Arial" panose="020B0604020202020204" pitchFamily="34" charset="0"/>
                <a:cs typeface="Arial" panose="020B0604020202020204" pitchFamily="34" charset="0"/>
              </a:rPr>
              <a:t>:</a:t>
            </a:r>
            <a:r>
              <a:rPr lang="en-GB" sz="1800" b="1" dirty="0">
                <a:solidFill>
                  <a:schemeClr val="tx1">
                    <a:lumMod val="95000"/>
                  </a:schemeClr>
                </a:solidFill>
                <a:latin typeface="Arial" panose="020B0604020202020204" pitchFamily="34" charset="0"/>
                <a:cs typeface="Arial" panose="020B0604020202020204" pitchFamily="34" charset="0"/>
              </a:rPr>
              <a:t> </a:t>
            </a:r>
            <a:r>
              <a:rPr lang="en-GB" sz="1800" dirty="0">
                <a:solidFill>
                  <a:srgbClr val="0B71C5"/>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www.stourbridgeautomotive.co.uk</a:t>
            </a:r>
            <a:r>
              <a:rPr lang="en-GB" sz="1800" dirty="0">
                <a:solidFill>
                  <a:srgbClr val="0B71C5"/>
                </a:solidFill>
                <a:latin typeface="Arial" panose="020B0604020202020204" pitchFamily="34" charset="0"/>
                <a:cs typeface="Arial" panose="020B0604020202020204" pitchFamily="34" charset="0"/>
              </a:rPr>
              <a:t> </a:t>
            </a:r>
          </a:p>
          <a:p>
            <a:pPr marL="0" indent="0" algn="ctr">
              <a:buNone/>
            </a:pPr>
            <a:br>
              <a:rPr lang="en-GB" sz="1800" dirty="0">
                <a:solidFill>
                  <a:schemeClr val="tx1">
                    <a:lumMod val="95000"/>
                  </a:schemeClr>
                </a:solidFill>
                <a:latin typeface="Arial" panose="020B0604020202020204" pitchFamily="34" charset="0"/>
                <a:cs typeface="Arial" panose="020B0604020202020204" pitchFamily="34" charset="0"/>
              </a:rPr>
            </a:br>
            <a:r>
              <a:rPr lang="en-GB" sz="1800" b="1" dirty="0">
                <a:solidFill>
                  <a:schemeClr val="tx1">
                    <a:lumMod val="95000"/>
                  </a:schemeClr>
                </a:solidFill>
                <a:latin typeface="Arial" panose="020B0604020202020204" pitchFamily="34" charset="0"/>
                <a:cs typeface="Arial" panose="020B0604020202020204" pitchFamily="34" charset="0"/>
              </a:rPr>
              <a:t>Tel: </a:t>
            </a:r>
            <a:r>
              <a:rPr lang="en-GB" sz="1800" dirty="0">
                <a:solidFill>
                  <a:schemeClr val="tx1">
                    <a:lumMod val="95000"/>
                  </a:schemeClr>
                </a:solidFill>
                <a:latin typeface="Arial" panose="020B0604020202020204" pitchFamily="34" charset="0"/>
                <a:cs typeface="Arial" panose="020B0604020202020204" pitchFamily="34" charset="0"/>
              </a:rPr>
              <a:t>01384 377792 </a:t>
            </a:r>
          </a:p>
          <a:p>
            <a:pPr marL="0" indent="0" algn="ctr">
              <a:buNone/>
            </a:pPr>
            <a:br>
              <a:rPr lang="en-GB" sz="1800" b="1" dirty="0">
                <a:solidFill>
                  <a:schemeClr val="tx1">
                    <a:lumMod val="95000"/>
                  </a:schemeClr>
                </a:solidFill>
                <a:latin typeface="Arial" panose="020B0604020202020204" pitchFamily="34" charset="0"/>
                <a:cs typeface="Arial" panose="020B0604020202020204" pitchFamily="34" charset="0"/>
              </a:rPr>
            </a:br>
            <a:r>
              <a:rPr lang="en-GB" sz="1800" b="1" dirty="0">
                <a:solidFill>
                  <a:schemeClr val="tx1">
                    <a:lumMod val="95000"/>
                  </a:schemeClr>
                </a:solidFill>
                <a:latin typeface="Arial" panose="020B0604020202020204" pitchFamily="34" charset="0"/>
                <a:cs typeface="Arial" panose="020B0604020202020204" pitchFamily="34" charset="0"/>
              </a:rPr>
              <a:t>Email: </a:t>
            </a:r>
            <a:r>
              <a:rPr lang="en-GB" sz="1800" dirty="0">
                <a:solidFill>
                  <a:srgbClr val="0B71C5"/>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enquiries@stourbridgeautomotive.co.uk</a:t>
            </a:r>
            <a:endParaRPr lang="en-GB" sz="1800" dirty="0">
              <a:solidFill>
                <a:srgbClr val="0B71C5"/>
              </a:solidFill>
              <a:latin typeface="Arial" panose="020B0604020202020204" pitchFamily="34" charset="0"/>
              <a:cs typeface="Arial" panose="020B0604020202020204" pitchFamily="34" charset="0"/>
            </a:endParaRPr>
          </a:p>
          <a:p>
            <a:pPr marL="0" indent="0" algn="ctr">
              <a:buNone/>
            </a:pPr>
            <a:endParaRPr lang="en-GB" dirty="0">
              <a:solidFill>
                <a:srgbClr val="0B71C5"/>
              </a:solidFill>
              <a:latin typeface="Arial" panose="020B0604020202020204" pitchFamily="34" charset="0"/>
              <a:cs typeface="Arial" panose="020B0604020202020204" pitchFamily="34" charset="0"/>
            </a:endParaRPr>
          </a:p>
          <a:p>
            <a:pPr marL="0" indent="0" algn="ctr">
              <a:buNone/>
            </a:pPr>
            <a:r>
              <a:rPr lang="en-GB" sz="1800" b="1" dirty="0">
                <a:latin typeface="Arial" panose="020B0604020202020204" pitchFamily="34" charset="0"/>
                <a:cs typeface="Arial" panose="020B0604020202020204" pitchFamily="34" charset="0"/>
              </a:rPr>
              <a:t>Social: </a:t>
            </a:r>
            <a:r>
              <a:rPr lang="en-GB" sz="1800" dirty="0">
                <a:latin typeface="Arial" panose="020B0604020202020204" pitchFamily="34" charset="0"/>
                <a:cs typeface="Arial" panose="020B0604020202020204" pitchFamily="34" charset="0"/>
              </a:rPr>
              <a:t>@stourbridgeautomotive</a:t>
            </a:r>
          </a:p>
        </p:txBody>
      </p:sp>
      <p:pic>
        <p:nvPicPr>
          <p:cNvPr id="2" name="Picture 1" descr="A blue and black logo&#10;&#10;Description automatically generated">
            <a:extLst>
              <a:ext uri="{FF2B5EF4-FFF2-40B4-BE49-F238E27FC236}">
                <a16:creationId xmlns:a16="http://schemas.microsoft.com/office/drawing/2014/main" id="{2661A4A0-1728-1FF5-4CA1-A97227CFCC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4694" y="404664"/>
            <a:ext cx="2402850" cy="1104222"/>
          </a:xfrm>
          <a:prstGeom prst="rect">
            <a:avLst/>
          </a:prstGeom>
        </p:spPr>
      </p:pic>
    </p:spTree>
    <p:extLst>
      <p:ext uri="{BB962C8B-B14F-4D97-AF65-F5344CB8AC3E}">
        <p14:creationId xmlns:p14="http://schemas.microsoft.com/office/powerpoint/2010/main" val="21188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34D53A-218A-AD66-0583-662F7CBF763E}"/>
              </a:ext>
            </a:extLst>
          </p:cNvPr>
          <p:cNvSpPr/>
          <p:nvPr/>
        </p:nvSpPr>
        <p:spPr>
          <a:xfrm>
            <a:off x="1043609" y="1916832"/>
            <a:ext cx="7920879" cy="4680520"/>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0B1CB99-8593-EC5A-230C-F94CD3609F3B}"/>
              </a:ext>
            </a:extLst>
          </p:cNvPr>
          <p:cNvSpPr/>
          <p:nvPr/>
        </p:nvSpPr>
        <p:spPr>
          <a:xfrm>
            <a:off x="1421904" y="2240867"/>
            <a:ext cx="7164288" cy="391877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7585" y="0"/>
            <a:ext cx="8316415" cy="1052734"/>
          </a:xfrm>
        </p:spPr>
        <p:txBody>
          <a:bodyPr>
            <a:normAutofit/>
          </a:bodyPr>
          <a:lstStyle/>
          <a:p>
            <a:pPr algn="ctr"/>
            <a:r>
              <a:rPr lang="en-GB" sz="4500" b="1" dirty="0">
                <a:solidFill>
                  <a:srgbClr val="009AD0"/>
                </a:solidFill>
                <a:latin typeface="Arial" panose="020B0604020202020204" pitchFamily="34" charset="0"/>
                <a:cs typeface="Arial" panose="020B0604020202020204" pitchFamily="34" charset="0"/>
              </a:rPr>
              <a:t>Company Overview</a:t>
            </a:r>
            <a:endParaRPr lang="en-GB" sz="4500" dirty="0">
              <a:latin typeface="Arial" panose="020B0604020202020204" pitchFamily="34" charset="0"/>
              <a:cs typeface="Arial" panose="020B0604020202020204" pitchFamily="34" charset="0"/>
            </a:endParaRPr>
          </a:p>
        </p:txBody>
      </p:sp>
      <p:sp>
        <p:nvSpPr>
          <p:cNvPr id="9" name="Subtitle 8"/>
          <p:cNvSpPr>
            <a:spLocks noGrp="1"/>
          </p:cNvSpPr>
          <p:nvPr>
            <p:ph type="subTitle" idx="1"/>
          </p:nvPr>
        </p:nvSpPr>
        <p:spPr>
          <a:xfrm>
            <a:off x="5148063" y="2199201"/>
            <a:ext cx="3600397" cy="3960442"/>
          </a:xfrm>
        </p:spPr>
        <p:txBody>
          <a:bodyPr>
            <a:normAutofit fontScale="25000" lnSpcReduction="20000"/>
          </a:bodyPr>
          <a:lstStyle/>
          <a:p>
            <a:pPr algn="l"/>
            <a:endParaRPr lang="en-GB" sz="44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44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June 2023 </a:t>
            </a:r>
            <a:r>
              <a:rPr lang="en-GB" sz="4400" dirty="0">
                <a:latin typeface="Arial" panose="020B0604020202020204" pitchFamily="34" charset="0"/>
                <a:cs typeface="Arial" panose="020B0604020202020204" pitchFamily="34" charset="0"/>
              </a:rPr>
              <a:t>IGA Garage of the Year Customer Service </a:t>
            </a:r>
            <a:r>
              <a:rPr lang="en-GB" sz="4400" b="1" dirty="0">
                <a:latin typeface="Arial" panose="020B0604020202020204" pitchFamily="34" charset="0"/>
                <a:cs typeface="Arial" panose="020B0604020202020204" pitchFamily="34" charset="0"/>
              </a:rPr>
              <a:t>Finalist</a:t>
            </a:r>
            <a:endParaRPr lang="en-GB" sz="4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Sept 2023 - </a:t>
            </a:r>
            <a:r>
              <a:rPr lang="en-GB" sz="4400" dirty="0">
                <a:latin typeface="Arial" panose="020B0604020202020204" pitchFamily="34" charset="0"/>
                <a:cs typeface="Arial" panose="020B0604020202020204" pitchFamily="34" charset="0"/>
              </a:rPr>
              <a:t>IGA Independent Garage Association  Independent Garage of the Year </a:t>
            </a:r>
            <a:r>
              <a:rPr lang="en-GB" sz="4400" b="1" dirty="0">
                <a:latin typeface="Arial" panose="020B0604020202020204" pitchFamily="34" charset="0"/>
                <a:cs typeface="Arial" panose="020B0604020202020204" pitchFamily="34" charset="0"/>
              </a:rPr>
              <a:t>– Winner</a:t>
            </a:r>
          </a:p>
          <a:p>
            <a:pPr algn="l"/>
            <a:endParaRPr lang="en-GB" sz="4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Feb 2024 </a:t>
            </a:r>
            <a:r>
              <a:rPr lang="en-GB" sz="4400" dirty="0">
                <a:latin typeface="Arial" panose="020B0604020202020204" pitchFamily="34" charset="0"/>
                <a:cs typeface="Arial" panose="020B0604020202020204" pitchFamily="34" charset="0"/>
              </a:rPr>
              <a:t>– Customer Finance credit terms </a:t>
            </a: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Mar 2024 </a:t>
            </a:r>
            <a:r>
              <a:rPr lang="en-GB" sz="4400" dirty="0">
                <a:latin typeface="Arial" panose="020B0604020202020204" pitchFamily="34" charset="0"/>
                <a:cs typeface="Arial" panose="020B0604020202020204" pitchFamily="34" charset="0"/>
              </a:rPr>
              <a:t>– Social media upscale</a:t>
            </a: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Sept 2024 – </a:t>
            </a:r>
            <a:r>
              <a:rPr lang="en-GB" sz="4400" dirty="0">
                <a:latin typeface="Arial" panose="020B0604020202020204" pitchFamily="34" charset="0"/>
                <a:cs typeface="Arial" panose="020B0604020202020204" pitchFamily="34" charset="0"/>
              </a:rPr>
              <a:t>New GMS system installed</a:t>
            </a:r>
            <a:endParaRPr lang="en-GB" sz="44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Sept 2024 - </a:t>
            </a:r>
            <a:r>
              <a:rPr lang="en-GB" sz="4400" dirty="0">
                <a:latin typeface="Arial" panose="020B0604020202020204" pitchFamily="34" charset="0"/>
                <a:cs typeface="Arial" panose="020B0604020202020204" pitchFamily="34" charset="0"/>
              </a:rPr>
              <a:t>IGA  Independent Garage Association              Training &amp; Development </a:t>
            </a:r>
            <a:r>
              <a:rPr lang="en-GB" sz="4400" b="1" dirty="0">
                <a:latin typeface="Arial" panose="020B0604020202020204" pitchFamily="34" charset="0"/>
                <a:cs typeface="Arial" panose="020B0604020202020204" pitchFamily="34" charset="0"/>
              </a:rPr>
              <a:t>– Winner</a:t>
            </a:r>
          </a:p>
          <a:p>
            <a:pPr marL="171450" indent="-171450" algn="l">
              <a:buFont typeface="Arial" panose="020B0604020202020204" pitchFamily="34" charset="0"/>
              <a:buChar char="•"/>
            </a:pPr>
            <a:r>
              <a:rPr lang="en-GB" sz="4400" b="1" dirty="0">
                <a:latin typeface="Arial" panose="020B0604020202020204" pitchFamily="34" charset="0"/>
                <a:cs typeface="Arial" panose="020B0604020202020204" pitchFamily="34" charset="0"/>
              </a:rPr>
              <a:t>2025 – </a:t>
            </a:r>
            <a:r>
              <a:rPr lang="en-GB" sz="4400" dirty="0">
                <a:latin typeface="Arial" panose="020B0604020202020204" pitchFamily="34" charset="0"/>
                <a:cs typeface="Arial" panose="020B0604020202020204" pitchFamily="34" charset="0"/>
              </a:rPr>
              <a:t>Fifteen years in business and a company restructure </a:t>
            </a:r>
            <a:endParaRPr lang="en-GB" sz="44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4400" b="1" dirty="0">
              <a:latin typeface="Arial" panose="020B0604020202020204" pitchFamily="34" charset="0"/>
              <a:cs typeface="Arial" panose="020B0604020202020204" pitchFamily="34" charset="0"/>
            </a:endParaRPr>
          </a:p>
          <a:p>
            <a:pPr algn="l"/>
            <a:endParaRPr lang="en-GB" sz="44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b="1" dirty="0">
              <a:highlight>
                <a:srgbClr val="FFFF00"/>
              </a:highligh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p:txBody>
      </p:sp>
      <p:sp>
        <p:nvSpPr>
          <p:cNvPr id="3" name="Subtitle 8">
            <a:extLst>
              <a:ext uri="{FF2B5EF4-FFF2-40B4-BE49-F238E27FC236}">
                <a16:creationId xmlns:a16="http://schemas.microsoft.com/office/drawing/2014/main" id="{521FAC31-36EF-64C6-03F7-1F7C2D432B02}"/>
              </a:ext>
            </a:extLst>
          </p:cNvPr>
          <p:cNvSpPr txBox="1">
            <a:spLocks/>
          </p:cNvSpPr>
          <p:nvPr/>
        </p:nvSpPr>
        <p:spPr>
          <a:xfrm>
            <a:off x="1471462" y="2204863"/>
            <a:ext cx="3536775" cy="3954779"/>
          </a:xfrm>
          <a:prstGeom prst="rect">
            <a:avLst/>
          </a:prstGeom>
        </p:spPr>
        <p:txBody>
          <a:bodyPr vert="horz" lIns="91440" tIns="45720" rIns="91440" bIns="45720" rtlCol="0" anchor="t">
            <a:normAutofit fontScale="40000" lnSpcReduction="2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171450" indent="-171450" algn="l">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algn="l"/>
            <a:endParaRPr lang="en-GB" sz="2800" b="1"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May  2010 </a:t>
            </a:r>
            <a:r>
              <a:rPr lang="en-GB" sz="2800" dirty="0">
                <a:latin typeface="Arial" panose="020B0604020202020204" pitchFamily="34" charset="0"/>
                <a:cs typeface="Arial" panose="020B0604020202020204" pitchFamily="34" charset="0"/>
              </a:rPr>
              <a:t>–</a:t>
            </a:r>
            <a:r>
              <a:rPr lang="en-GB" sz="2800" i="1" dirty="0">
                <a:latin typeface="Arial" panose="020B0604020202020204" pitchFamily="34" charset="0"/>
                <a:cs typeface="Arial" panose="020B0604020202020204" pitchFamily="34" charset="0"/>
              </a:rPr>
              <a:t>Stourbridge Automotive established BMW &amp; Mercedes Independent Servicing &amp; Repairs</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Sept  2013  </a:t>
            </a:r>
            <a:r>
              <a:rPr lang="en-GB" sz="2800" dirty="0">
                <a:latin typeface="Arial" panose="020B0604020202020204" pitchFamily="34" charset="0"/>
                <a:cs typeface="Arial" panose="020B0604020202020204" pitchFamily="34" charset="0"/>
              </a:rPr>
              <a:t>–  Relocate to current address</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Apr  2014   </a:t>
            </a:r>
            <a:r>
              <a:rPr lang="en-GB" sz="2800" dirty="0">
                <a:latin typeface="Arial" panose="020B0604020202020204" pitchFamily="34" charset="0"/>
                <a:cs typeface="Arial" panose="020B0604020202020204" pitchFamily="34" charset="0"/>
              </a:rPr>
              <a:t>–  MOT testing site</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Oct  2014   </a:t>
            </a:r>
            <a:r>
              <a:rPr lang="en-GB" sz="2800" dirty="0">
                <a:latin typeface="Arial" panose="020B0604020202020204" pitchFamily="34" charset="0"/>
                <a:cs typeface="Arial" panose="020B0604020202020204" pitchFamily="34" charset="0"/>
              </a:rPr>
              <a:t>–  Audi Servicing &amp; Repairs  </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May  2015  </a:t>
            </a:r>
            <a:r>
              <a:rPr lang="en-GB" sz="2800" dirty="0">
                <a:latin typeface="Arial" panose="020B0604020202020204" pitchFamily="34" charset="0"/>
                <a:cs typeface="Arial" panose="020B0604020202020204" pitchFamily="34" charset="0"/>
              </a:rPr>
              <a:t>–  Health &amp; Safety written policy</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Oct  2015  </a:t>
            </a:r>
            <a:r>
              <a:rPr lang="en-GB" sz="2800" dirty="0">
                <a:latin typeface="Arial" panose="020B0604020202020204" pitchFamily="34" charset="0"/>
                <a:cs typeface="Arial" panose="020B0604020202020204" pitchFamily="34" charset="0"/>
              </a:rPr>
              <a:t>-  AC Schnitzer approved dealer </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Mar  2017 </a:t>
            </a:r>
            <a:r>
              <a:rPr lang="en-GB" sz="2800" dirty="0">
                <a:latin typeface="Arial" panose="020B0604020202020204" pitchFamily="34" charset="0"/>
                <a:cs typeface="Arial" panose="020B0604020202020204" pitchFamily="34" charset="0"/>
              </a:rPr>
              <a:t>-  Company restructure –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Middle management   </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Mar  2019  </a:t>
            </a:r>
            <a:r>
              <a:rPr lang="en-GB" sz="2800" dirty="0">
                <a:latin typeface="Arial" panose="020B0604020202020204" pitchFamily="34" charset="0"/>
                <a:cs typeface="Arial" panose="020B0604020202020204" pitchFamily="34" charset="0"/>
              </a:rPr>
              <a:t>– Workshop expansion</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Nov 2019</a:t>
            </a:r>
            <a:r>
              <a:rPr lang="en-GB" sz="2800" dirty="0">
                <a:latin typeface="Arial" panose="020B0604020202020204" pitchFamily="34" charset="0"/>
                <a:cs typeface="Arial" panose="020B0604020202020204" pitchFamily="34" charset="0"/>
              </a:rPr>
              <a:t> –  Low Carbon Workspace certification</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Nov  2019  </a:t>
            </a:r>
            <a:r>
              <a:rPr lang="en-GB" sz="2800" dirty="0">
                <a:latin typeface="Arial" panose="020B0604020202020204" pitchFamily="34" charset="0"/>
                <a:cs typeface="Arial" panose="020B0604020202020204" pitchFamily="34" charset="0"/>
              </a:rPr>
              <a:t>- JLR Group Servicing &amp; Repairs</a:t>
            </a:r>
            <a:r>
              <a:rPr lang="en-GB" sz="1200" dirty="0">
                <a:latin typeface="Arial" panose="020B0604020202020204" pitchFamily="34" charset="0"/>
                <a:cs typeface="Arial" panose="020B0604020202020204" pitchFamily="34" charset="0"/>
              </a:rPr>
              <a:t>   </a:t>
            </a:r>
          </a:p>
          <a:p>
            <a:pPr marL="171450" indent="-171450" algn="l">
              <a:buFont typeface="Arial" panose="020B0604020202020204" pitchFamily="34" charset="0"/>
              <a:buChar char="•"/>
            </a:pPr>
            <a:r>
              <a:rPr lang="en-GB" sz="2800" b="1" dirty="0">
                <a:latin typeface="Arial" panose="020B0604020202020204" pitchFamily="34" charset="0"/>
                <a:cs typeface="Arial" panose="020B0604020202020204" pitchFamily="34" charset="0"/>
              </a:rPr>
              <a:t>June 2022 </a:t>
            </a:r>
            <a:r>
              <a:rPr lang="en-GB" sz="2800" dirty="0">
                <a:latin typeface="Arial" panose="020B0604020202020204" pitchFamily="34" charset="0"/>
                <a:cs typeface="Arial" panose="020B0604020202020204" pitchFamily="34" charset="0"/>
              </a:rPr>
              <a:t>– EV servicing &amp; Repairs</a:t>
            </a: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77E378A-5990-FD86-DCD7-396EAEBAAF9C}"/>
              </a:ext>
            </a:extLst>
          </p:cNvPr>
          <p:cNvCxnSpPr>
            <a:cxnSpLocks/>
          </p:cNvCxnSpPr>
          <p:nvPr/>
        </p:nvCxnSpPr>
        <p:spPr>
          <a:xfrm>
            <a:off x="5008241" y="270892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97A4CC-1BDC-8D5D-06D7-5550FB8A3A12}"/>
              </a:ext>
            </a:extLst>
          </p:cNvPr>
          <p:cNvSpPr txBox="1"/>
          <p:nvPr/>
        </p:nvSpPr>
        <p:spPr>
          <a:xfrm>
            <a:off x="1043609" y="1052734"/>
            <a:ext cx="7781055" cy="711413"/>
          </a:xfrm>
          <a:prstGeom prst="rect">
            <a:avLst/>
          </a:prstGeom>
          <a:noFill/>
        </p:spPr>
        <p:txBody>
          <a:bodyPr wrap="square">
            <a:spAutoFit/>
          </a:bodyPr>
          <a:lstStyle/>
          <a:p>
            <a:pPr algn="just">
              <a:lnSpc>
                <a:spcPct val="115000"/>
              </a:lnSpc>
              <a:spcAft>
                <a:spcPts val="1000"/>
              </a:spcAft>
            </a:pPr>
            <a:r>
              <a:rPr lang="en-GB" sz="1200" b="1" dirty="0">
                <a:effectLst/>
                <a:latin typeface="Arial "/>
                <a:ea typeface="Calibri" panose="020F0502020204030204" pitchFamily="34" charset="0"/>
              </a:rPr>
              <a:t>Stourbridge Automotive Ltd prides itself on working towards a common goal, using integrity, honesty and respect for both customers and colleagues alike</a:t>
            </a:r>
            <a:r>
              <a:rPr lang="en-GB" sz="1200" b="1" dirty="0">
                <a:latin typeface="Arial "/>
                <a:ea typeface="Calibri" panose="020F0502020204030204" pitchFamily="34" charset="0"/>
              </a:rPr>
              <a:t>. T</a:t>
            </a:r>
            <a:r>
              <a:rPr lang="en-GB" sz="1200" b="1" dirty="0">
                <a:effectLst/>
                <a:latin typeface="Arial "/>
                <a:ea typeface="Calibri" panose="020F0502020204030204" pitchFamily="34" charset="0"/>
              </a:rPr>
              <a:t>ogether, with a diverse range of knowledge and skills, we strive to make a better future and experience for 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DBE5F1"/>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
                                        </p:tgtEl>
                                        <p:attrNameLst>
                                          <p:attrName>fillcolor</p:attrName>
                                        </p:attrNameLst>
                                      </p:cBhvr>
                                      <p:to>
                                        <a:srgbClr val="DBE5F1"/>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2371D154-C691-4507-9736-AA740F829C45}"/>
              </a:ext>
            </a:extLst>
          </p:cNvPr>
          <p:cNvCxnSpPr>
            <a:cxnSpLocks/>
          </p:cNvCxnSpPr>
          <p:nvPr/>
        </p:nvCxnSpPr>
        <p:spPr>
          <a:xfrm>
            <a:off x="4925876" y="2482808"/>
            <a:ext cx="0" cy="1162216"/>
          </a:xfrm>
          <a:prstGeom prst="line">
            <a:avLst/>
          </a:prstGeom>
          <a:ln w="12700">
            <a:solidFill>
              <a:srgbClr val="009AD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97683" y="1790378"/>
            <a:ext cx="3456385" cy="6735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p:cNvCxnSpPr/>
          <p:nvPr/>
        </p:nvCxnSpPr>
        <p:spPr>
          <a:xfrm>
            <a:off x="2700362" y="3645024"/>
            <a:ext cx="0" cy="864096"/>
          </a:xfrm>
          <a:prstGeom prst="line">
            <a:avLst/>
          </a:prstGeom>
          <a:ln w="12700">
            <a:solidFill>
              <a:srgbClr val="009AD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64858" y="3645024"/>
            <a:ext cx="0" cy="864096"/>
          </a:xfrm>
          <a:prstGeom prst="line">
            <a:avLst/>
          </a:prstGeom>
          <a:ln w="12700">
            <a:solidFill>
              <a:srgbClr val="009AD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2699792" y="3645024"/>
            <a:ext cx="4464496" cy="0"/>
          </a:xfrm>
          <a:prstGeom prst="line">
            <a:avLst/>
          </a:prstGeom>
          <a:ln w="12700">
            <a:solidFill>
              <a:srgbClr val="009AD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91680" y="4248726"/>
            <a:ext cx="2016223" cy="745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latin typeface="Arial" panose="020B0604020202020204" pitchFamily="34" charset="0"/>
                <a:cs typeface="Arial" panose="020B0604020202020204" pitchFamily="34" charset="0"/>
              </a:rPr>
              <a:t>Workshop</a:t>
            </a:r>
          </a:p>
          <a:p>
            <a:pPr algn="ctr"/>
            <a:r>
              <a:rPr lang="en-GB" sz="1400" b="1" dirty="0">
                <a:solidFill>
                  <a:schemeClr val="tx2"/>
                </a:solidFill>
                <a:latin typeface="Arial" panose="020B0604020202020204" pitchFamily="34" charset="0"/>
                <a:cs typeface="Arial" panose="020B0604020202020204" pitchFamily="34" charset="0"/>
              </a:rPr>
              <a:t>Team</a:t>
            </a:r>
          </a:p>
        </p:txBody>
      </p:sp>
      <p:sp>
        <p:nvSpPr>
          <p:cNvPr id="2" name="Title 1"/>
          <p:cNvSpPr>
            <a:spLocks noGrp="1"/>
          </p:cNvSpPr>
          <p:nvPr>
            <p:ph type="ctrTitle"/>
          </p:nvPr>
        </p:nvSpPr>
        <p:spPr>
          <a:xfrm>
            <a:off x="827584" y="1"/>
            <a:ext cx="8316416" cy="1114548"/>
          </a:xfrm>
        </p:spPr>
        <p:txBody>
          <a:bodyPr>
            <a:normAutofit/>
          </a:bodyPr>
          <a:lstStyle/>
          <a:p>
            <a:pPr algn="ctr"/>
            <a:r>
              <a:rPr lang="en-GB" sz="3200" b="1" dirty="0">
                <a:solidFill>
                  <a:srgbClr val="009AD0"/>
                </a:solidFill>
                <a:latin typeface="Arial" panose="020B0604020202020204" pitchFamily="34" charset="0"/>
                <a:cs typeface="Arial" panose="020B0604020202020204" pitchFamily="34" charset="0"/>
              </a:rPr>
              <a:t>Operational Structure</a:t>
            </a:r>
            <a:endParaRPr lang="en-GB" sz="3200" dirty="0">
              <a:latin typeface="Arial" panose="020B0604020202020204" pitchFamily="34" charset="0"/>
              <a:cs typeface="Arial" panose="020B0604020202020204" pitchFamily="34" charset="0"/>
            </a:endParaRPr>
          </a:p>
        </p:txBody>
      </p:sp>
      <p:sp>
        <p:nvSpPr>
          <p:cNvPr id="7" name="TextBox 6"/>
          <p:cNvSpPr txBox="1"/>
          <p:nvPr/>
        </p:nvSpPr>
        <p:spPr>
          <a:xfrm>
            <a:off x="3340502" y="1843700"/>
            <a:ext cx="1572204" cy="584775"/>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cs typeface="Arial" panose="020B0604020202020204" pitchFamily="34" charset="0"/>
              </a:rPr>
              <a:t>Neil Fellows</a:t>
            </a:r>
          </a:p>
          <a:p>
            <a:pPr algn="ctr"/>
            <a:r>
              <a:rPr lang="en-GB" sz="1600" dirty="0">
                <a:solidFill>
                  <a:schemeClr val="tx2"/>
                </a:solidFill>
                <a:latin typeface="Arial" panose="020B0604020202020204" pitchFamily="34" charset="0"/>
                <a:cs typeface="Arial" panose="020B0604020202020204" pitchFamily="34" charset="0"/>
              </a:rPr>
              <a:t>Director</a:t>
            </a:r>
          </a:p>
        </p:txBody>
      </p:sp>
      <p:sp>
        <p:nvSpPr>
          <p:cNvPr id="22" name="TextBox 21"/>
          <p:cNvSpPr txBox="1"/>
          <p:nvPr/>
        </p:nvSpPr>
        <p:spPr>
          <a:xfrm>
            <a:off x="5055525" y="1843700"/>
            <a:ext cx="1605841" cy="584775"/>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cs typeface="Arial" panose="020B0604020202020204" pitchFamily="34" charset="0"/>
              </a:rPr>
              <a:t>Kay Fellows</a:t>
            </a:r>
          </a:p>
          <a:p>
            <a:pPr algn="ctr"/>
            <a:r>
              <a:rPr lang="en-GB" sz="1600" dirty="0">
                <a:solidFill>
                  <a:schemeClr val="tx2"/>
                </a:solidFill>
                <a:latin typeface="Arial" panose="020B0604020202020204" pitchFamily="34" charset="0"/>
                <a:cs typeface="Arial" panose="020B0604020202020204" pitchFamily="34" charset="0"/>
              </a:rPr>
              <a:t>Director</a:t>
            </a:r>
          </a:p>
        </p:txBody>
      </p:sp>
      <p:sp>
        <p:nvSpPr>
          <p:cNvPr id="27" name="Rectangle 26">
            <a:extLst>
              <a:ext uri="{FF2B5EF4-FFF2-40B4-BE49-F238E27FC236}">
                <a16:creationId xmlns:a16="http://schemas.microsoft.com/office/drawing/2014/main" id="{786DD614-2355-4442-91DD-33F9E800BCCF}"/>
              </a:ext>
            </a:extLst>
          </p:cNvPr>
          <p:cNvSpPr/>
          <p:nvPr/>
        </p:nvSpPr>
        <p:spPr>
          <a:xfrm>
            <a:off x="3982763" y="2703758"/>
            <a:ext cx="2011912" cy="7792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976602" y="2819073"/>
            <a:ext cx="2011911" cy="584775"/>
          </a:xfrm>
          <a:prstGeom prst="rect">
            <a:avLst/>
          </a:prstGeom>
          <a:noFill/>
        </p:spPr>
        <p:txBody>
          <a:bodyPr wrap="square" rtlCol="0">
            <a:spAutoFit/>
          </a:bodyPr>
          <a:lstStyle/>
          <a:p>
            <a:pPr algn="ctr"/>
            <a:r>
              <a:rPr lang="en-GB" sz="1600" b="1" dirty="0">
                <a:solidFill>
                  <a:schemeClr val="tx2"/>
                </a:solidFill>
                <a:latin typeface="Arial" panose="020B0604020202020204" pitchFamily="34" charset="0"/>
                <a:cs typeface="Arial" panose="020B0604020202020204" pitchFamily="34" charset="0"/>
              </a:rPr>
              <a:t>Matthew Bird</a:t>
            </a:r>
          </a:p>
          <a:p>
            <a:pPr algn="ctr"/>
            <a:r>
              <a:rPr lang="en-GB" sz="1600" dirty="0">
                <a:solidFill>
                  <a:schemeClr val="tx2"/>
                </a:solidFill>
                <a:latin typeface="Arial" panose="020B0604020202020204" pitchFamily="34" charset="0"/>
                <a:cs typeface="Arial" panose="020B0604020202020204" pitchFamily="34" charset="0"/>
              </a:rPr>
              <a:t>General Manager</a:t>
            </a:r>
            <a:r>
              <a:rPr lang="en-GB" sz="1600" b="1" dirty="0">
                <a:solidFill>
                  <a:schemeClr val="tx2"/>
                </a:solidFill>
                <a:latin typeface="Arial" panose="020B0604020202020204" pitchFamily="34" charset="0"/>
                <a:cs typeface="Arial" panose="020B0604020202020204" pitchFamily="34" charset="0"/>
              </a:rPr>
              <a:t> </a:t>
            </a:r>
          </a:p>
        </p:txBody>
      </p:sp>
      <p:cxnSp>
        <p:nvCxnSpPr>
          <p:cNvPr id="5" name="Straight Connector 4">
            <a:extLst>
              <a:ext uri="{FF2B5EF4-FFF2-40B4-BE49-F238E27FC236}">
                <a16:creationId xmlns:a16="http://schemas.microsoft.com/office/drawing/2014/main" id="{260A1C10-3545-722D-99A9-6EBF6D36EE4E}"/>
              </a:ext>
            </a:extLst>
          </p:cNvPr>
          <p:cNvCxnSpPr>
            <a:cxnSpLocks/>
          </p:cNvCxnSpPr>
          <p:nvPr/>
        </p:nvCxnSpPr>
        <p:spPr>
          <a:xfrm>
            <a:off x="4925876" y="3058872"/>
            <a:ext cx="0" cy="1162216"/>
          </a:xfrm>
          <a:prstGeom prst="line">
            <a:avLst/>
          </a:prstGeom>
          <a:ln w="12700">
            <a:solidFill>
              <a:srgbClr val="009AD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86C5746-EF87-2A13-5DC7-5426CFF61CA7}"/>
              </a:ext>
            </a:extLst>
          </p:cNvPr>
          <p:cNvSpPr/>
          <p:nvPr/>
        </p:nvSpPr>
        <p:spPr>
          <a:xfrm>
            <a:off x="6138516" y="4248726"/>
            <a:ext cx="1872206" cy="745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latin typeface="Arial" panose="020B0604020202020204" pitchFamily="34" charset="0"/>
                <a:cs typeface="Arial" panose="020B0604020202020204" pitchFamily="34" charset="0"/>
              </a:rPr>
              <a:t>Front of House</a:t>
            </a:r>
          </a:p>
          <a:p>
            <a:pPr algn="ctr"/>
            <a:r>
              <a:rPr lang="en-GB" sz="1400" b="1" dirty="0">
                <a:solidFill>
                  <a:schemeClr val="tx2"/>
                </a:solidFill>
                <a:latin typeface="Arial" panose="020B0604020202020204" pitchFamily="34" charset="0"/>
                <a:cs typeface="Arial" panose="020B0604020202020204" pitchFamily="34" charset="0"/>
              </a:rPr>
              <a:t>Team</a:t>
            </a:r>
          </a:p>
        </p:txBody>
      </p:sp>
      <p:sp>
        <p:nvSpPr>
          <p:cNvPr id="11" name="Rectangle 10">
            <a:extLst>
              <a:ext uri="{FF2B5EF4-FFF2-40B4-BE49-F238E27FC236}">
                <a16:creationId xmlns:a16="http://schemas.microsoft.com/office/drawing/2014/main" id="{7B9733E7-825D-172C-7035-1D88FE0989CB}"/>
              </a:ext>
            </a:extLst>
          </p:cNvPr>
          <p:cNvSpPr/>
          <p:nvPr/>
        </p:nvSpPr>
        <p:spPr>
          <a:xfrm>
            <a:off x="3976603" y="4248726"/>
            <a:ext cx="1872206" cy="745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latin typeface="Arial" panose="020B0604020202020204" pitchFamily="34" charset="0"/>
                <a:cs typeface="Arial" panose="020B0604020202020204" pitchFamily="34" charset="0"/>
              </a:rPr>
              <a:t>Office</a:t>
            </a:r>
          </a:p>
          <a:p>
            <a:pPr algn="ctr"/>
            <a:r>
              <a:rPr lang="en-GB" sz="1400" b="1" dirty="0">
                <a:solidFill>
                  <a:schemeClr val="tx2"/>
                </a:solidFill>
                <a:latin typeface="Arial" panose="020B0604020202020204" pitchFamily="34" charset="0"/>
                <a:cs typeface="Arial" panose="020B0604020202020204" pitchFamily="34" charset="0"/>
              </a:rPr>
              <a:t>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logo for a garage security register&#10;&#10;Description automatically generated">
            <a:extLst>
              <a:ext uri="{FF2B5EF4-FFF2-40B4-BE49-F238E27FC236}">
                <a16:creationId xmlns:a16="http://schemas.microsoft.com/office/drawing/2014/main" id="{EEE6D36E-D050-28BC-D406-C030074BE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398" y="2742553"/>
            <a:ext cx="1326336" cy="991247"/>
          </a:xfrm>
          <a:prstGeom prst="rect">
            <a:avLst/>
          </a:prstGeom>
        </p:spPr>
      </p:pic>
      <p:sp>
        <p:nvSpPr>
          <p:cNvPr id="2" name="Title 1"/>
          <p:cNvSpPr>
            <a:spLocks noGrp="1"/>
          </p:cNvSpPr>
          <p:nvPr>
            <p:ph type="ctrTitle"/>
          </p:nvPr>
        </p:nvSpPr>
        <p:spPr>
          <a:xfrm>
            <a:off x="827584" y="0"/>
            <a:ext cx="8316416" cy="1052734"/>
          </a:xfrm>
        </p:spPr>
        <p:txBody>
          <a:bodyPr>
            <a:normAutofit/>
          </a:bodyPr>
          <a:lstStyle/>
          <a:p>
            <a:pPr algn="ctr"/>
            <a:r>
              <a:rPr lang="en-GB" sz="4500" b="1" dirty="0">
                <a:solidFill>
                  <a:srgbClr val="009AD0"/>
                </a:solidFill>
                <a:latin typeface="Arial" panose="020B0604020202020204" pitchFamily="34" charset="0"/>
                <a:cs typeface="Arial" panose="020B0604020202020204" pitchFamily="34" charset="0"/>
              </a:rPr>
              <a:t>Trade memberships</a:t>
            </a:r>
            <a:endParaRPr lang="en-GB" sz="4500" dirty="0">
              <a:latin typeface="Arial" panose="020B0604020202020204" pitchFamily="34" charset="0"/>
              <a:cs typeface="Arial" panose="020B0604020202020204" pitchFamily="34" charset="0"/>
            </a:endParaRPr>
          </a:p>
        </p:txBody>
      </p:sp>
      <p:sp>
        <p:nvSpPr>
          <p:cNvPr id="8" name="Subtitle 8">
            <a:extLst>
              <a:ext uri="{FF2B5EF4-FFF2-40B4-BE49-F238E27FC236}">
                <a16:creationId xmlns:a16="http://schemas.microsoft.com/office/drawing/2014/main" id="{99495547-72A5-AE51-B87A-2CEF06381B63}"/>
              </a:ext>
            </a:extLst>
          </p:cNvPr>
          <p:cNvSpPr txBox="1">
            <a:spLocks/>
          </p:cNvSpPr>
          <p:nvPr/>
        </p:nvSpPr>
        <p:spPr>
          <a:xfrm>
            <a:off x="1403648" y="1048766"/>
            <a:ext cx="7488832" cy="569260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50000"/>
              </a:lnSpc>
            </a:pPr>
            <a:r>
              <a:rPr lang="en-GB" sz="2400" dirty="0">
                <a:latin typeface="Arial" panose="020B0604020202020204" pitchFamily="34" charset="0"/>
                <a:cs typeface="Arial" panose="020B0604020202020204" pitchFamily="34" charset="0"/>
              </a:rPr>
              <a:t>The Retail Motor Industry Federation     </a:t>
            </a:r>
          </a:p>
          <a:p>
            <a:pPr>
              <a:lnSpc>
                <a:spcPct val="250000"/>
              </a:lnSpc>
            </a:pPr>
            <a:r>
              <a:rPr lang="en-GB" sz="2400" dirty="0">
                <a:latin typeface="Arial" panose="020B0604020202020204" pitchFamily="34" charset="0"/>
                <a:cs typeface="Arial" panose="020B0604020202020204" pitchFamily="34" charset="0"/>
              </a:rPr>
              <a:t>Independent Garage Association</a:t>
            </a:r>
          </a:p>
          <a:p>
            <a:pPr>
              <a:lnSpc>
                <a:spcPct val="250000"/>
              </a:lnSpc>
            </a:pPr>
            <a:r>
              <a:rPr lang="en-GB" sz="2400" dirty="0">
                <a:latin typeface="Arial" panose="020B0604020202020204" pitchFamily="34" charset="0"/>
                <a:cs typeface="Arial" panose="020B0604020202020204" pitchFamily="34" charset="0"/>
              </a:rPr>
              <a:t>IGA Garage Safe</a:t>
            </a:r>
          </a:p>
          <a:p>
            <a:pPr>
              <a:lnSpc>
                <a:spcPct val="250000"/>
              </a:lnSpc>
            </a:pPr>
            <a:r>
              <a:rPr lang="en-GB" sz="2400" dirty="0">
                <a:latin typeface="Arial" panose="020B0604020202020204" pitchFamily="34" charset="0"/>
                <a:cs typeface="Arial" panose="020B0604020202020204" pitchFamily="34" charset="0"/>
              </a:rPr>
              <a:t>1 TEC</a:t>
            </a:r>
          </a:p>
          <a:p>
            <a:pPr>
              <a:lnSpc>
                <a:spcPct val="250000"/>
              </a:lnSpc>
            </a:pPr>
            <a:r>
              <a:rPr lang="en-GB" sz="2400" dirty="0">
                <a:latin typeface="Arial" panose="020B0604020202020204" pitchFamily="34" charset="0"/>
                <a:cs typeface="Arial" panose="020B0604020202020204" pitchFamily="34" charset="0"/>
              </a:rPr>
              <a:t>Bumper Finance credit </a:t>
            </a:r>
          </a:p>
          <a:p>
            <a:pPr>
              <a:lnSpc>
                <a:spcPct val="250000"/>
              </a:lnSpc>
            </a:pPr>
            <a:r>
              <a:rPr lang="en-GB" sz="2400" dirty="0" err="1">
                <a:latin typeface="Arial" panose="020B0604020202020204" pitchFamily="34" charset="0"/>
                <a:cs typeface="Arial" panose="020B0604020202020204" pitchFamily="34" charset="0"/>
              </a:rPr>
              <a:t>Warrantywise</a:t>
            </a:r>
            <a:endParaRPr lang="en-GB" sz="2400" dirty="0">
              <a:latin typeface="Arial" panose="020B0604020202020204" pitchFamily="34" charset="0"/>
              <a:cs typeface="Arial" panose="020B0604020202020204" pitchFamily="34" charset="0"/>
            </a:endParaRPr>
          </a:p>
          <a:p>
            <a:pPr>
              <a:lnSpc>
                <a:spcPct val="250000"/>
              </a:lnSpc>
            </a:pPr>
            <a:r>
              <a:rPr lang="en-GB" sz="2400" dirty="0">
                <a:latin typeface="Arial" panose="020B0604020202020204" pitchFamily="34" charset="0"/>
                <a:cs typeface="Arial" panose="020B0604020202020204" pitchFamily="34" charset="0"/>
              </a:rPr>
              <a:t>TRUST My Garage</a:t>
            </a:r>
            <a:endParaRPr lang="en-GB" sz="1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9965B32-0B35-4F87-B68F-99B9A6695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281" y="2213510"/>
            <a:ext cx="1326336" cy="529044"/>
          </a:xfrm>
          <a:prstGeom prst="rect">
            <a:avLst/>
          </a:prstGeom>
        </p:spPr>
      </p:pic>
      <p:pic>
        <p:nvPicPr>
          <p:cNvPr id="12" name="Picture 11">
            <a:extLst>
              <a:ext uri="{FF2B5EF4-FFF2-40B4-BE49-F238E27FC236}">
                <a16:creationId xmlns:a16="http://schemas.microsoft.com/office/drawing/2014/main" id="{C9E73FEC-D3F8-4699-B99D-F8BD07B39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6378" y="1259926"/>
            <a:ext cx="1397356" cy="817964"/>
          </a:xfrm>
          <a:prstGeom prst="rect">
            <a:avLst/>
          </a:prstGeom>
        </p:spPr>
      </p:pic>
      <p:pic>
        <p:nvPicPr>
          <p:cNvPr id="13" name="Picture 12">
            <a:extLst>
              <a:ext uri="{FF2B5EF4-FFF2-40B4-BE49-F238E27FC236}">
                <a16:creationId xmlns:a16="http://schemas.microsoft.com/office/drawing/2014/main" id="{A69E188A-4277-4564-8BF4-73F948CCA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1403" y="5915557"/>
            <a:ext cx="819084" cy="930146"/>
          </a:xfrm>
          <a:prstGeom prst="rect">
            <a:avLst/>
          </a:prstGeom>
        </p:spPr>
      </p:pic>
      <p:pic>
        <p:nvPicPr>
          <p:cNvPr id="15" name="Picture 14">
            <a:extLst>
              <a:ext uri="{FF2B5EF4-FFF2-40B4-BE49-F238E27FC236}">
                <a16:creationId xmlns:a16="http://schemas.microsoft.com/office/drawing/2014/main" id="{03360ED7-934D-48EF-814F-62256EEE84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5281" y="5019326"/>
            <a:ext cx="1231328" cy="789908"/>
          </a:xfrm>
          <a:prstGeom prst="rect">
            <a:avLst/>
          </a:prstGeom>
        </p:spPr>
      </p:pic>
      <p:sp>
        <p:nvSpPr>
          <p:cNvPr id="3" name="AutoShape 4">
            <a:extLst>
              <a:ext uri="{FF2B5EF4-FFF2-40B4-BE49-F238E27FC236}">
                <a16:creationId xmlns:a16="http://schemas.microsoft.com/office/drawing/2014/main" id="{CF495F35-73E0-E9A7-283C-BB36BF4CDC6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a:extLst>
              <a:ext uri="{FF2B5EF4-FFF2-40B4-BE49-F238E27FC236}">
                <a16:creationId xmlns:a16="http://schemas.microsoft.com/office/drawing/2014/main" id="{00C3EB0F-6DE1-AB30-F6D6-AF193A49E2E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a:extLst>
              <a:ext uri="{FF2B5EF4-FFF2-40B4-BE49-F238E27FC236}">
                <a16:creationId xmlns:a16="http://schemas.microsoft.com/office/drawing/2014/main" id="{485655A9-5DBE-34C7-79C8-4A01DA3CB032}"/>
              </a:ext>
            </a:extLst>
          </p:cNvPr>
          <p:cNvSpPr>
            <a:spLocks noChangeAspect="1" noChangeArrowheads="1"/>
          </p:cNvSpPr>
          <p:nvPr/>
        </p:nvSpPr>
        <p:spPr bwMode="auto">
          <a:xfrm>
            <a:off x="4724400" y="3581400"/>
            <a:ext cx="999728" cy="9997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a:extLst>
              <a:ext uri="{FF2B5EF4-FFF2-40B4-BE49-F238E27FC236}">
                <a16:creationId xmlns:a16="http://schemas.microsoft.com/office/drawing/2014/main" id="{8C262D3F-A1ED-7D89-3AB9-AEAC6F617FE5}"/>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Bumper">
            <a:extLst>
              <a:ext uri="{FF2B5EF4-FFF2-40B4-BE49-F238E27FC236}">
                <a16:creationId xmlns:a16="http://schemas.microsoft.com/office/drawing/2014/main" id="{67EEB152-C9A5-5AB2-A36C-23F41DC404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4323" y="4280717"/>
            <a:ext cx="745915" cy="716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TEC Auto Hub | Car MOT | Car Service | Car Repair">
            <a:extLst>
              <a:ext uri="{FF2B5EF4-FFF2-40B4-BE49-F238E27FC236}">
                <a16:creationId xmlns:a16="http://schemas.microsoft.com/office/drawing/2014/main" id="{CFB43984-911E-BAE5-215A-D408843592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4323" y="3501008"/>
            <a:ext cx="742993" cy="61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1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510" y="1"/>
            <a:ext cx="8287490" cy="1134030"/>
          </a:xfrm>
        </p:spPr>
        <p:txBody>
          <a:bodyPr>
            <a:normAutofit/>
          </a:bodyPr>
          <a:lstStyle/>
          <a:p>
            <a:pPr algn="ctr"/>
            <a:r>
              <a:rPr lang="en-GB" sz="4500" b="1" dirty="0">
                <a:solidFill>
                  <a:srgbClr val="009AD0"/>
                </a:solidFill>
                <a:latin typeface="Arial" panose="020B0604020202020204" pitchFamily="34" charset="0"/>
                <a:cs typeface="Arial" panose="020B0604020202020204" pitchFamily="34" charset="0"/>
              </a:rPr>
              <a:t>Current Services</a:t>
            </a:r>
            <a:endParaRPr lang="en-GB" sz="4500" dirty="0">
              <a:latin typeface="Arial" panose="020B0604020202020204" pitchFamily="34" charset="0"/>
              <a:cs typeface="Arial" panose="020B0604020202020204" pitchFamily="34" charset="0"/>
            </a:endParaRPr>
          </a:p>
        </p:txBody>
      </p:sp>
      <p:sp>
        <p:nvSpPr>
          <p:cNvPr id="9" name="Subtitle 8"/>
          <p:cNvSpPr>
            <a:spLocks noGrp="1"/>
          </p:cNvSpPr>
          <p:nvPr>
            <p:ph type="subTitle" idx="1"/>
          </p:nvPr>
        </p:nvSpPr>
        <p:spPr>
          <a:xfrm>
            <a:off x="1115616" y="1259472"/>
            <a:ext cx="7814938" cy="5337880"/>
          </a:xfrm>
        </p:spPr>
        <p:txBody>
          <a:bodyPr>
            <a:noAutofit/>
          </a:bodyPr>
          <a:lstStyle/>
          <a:p>
            <a:pPr algn="l"/>
            <a:endParaRPr lang="en-GB" dirty="0">
              <a:latin typeface="Arial" panose="020B0604020202020204" pitchFamily="34" charset="0"/>
              <a:cs typeface="Arial" panose="020B0604020202020204" pitchFamily="34" charset="0"/>
            </a:endParaRPr>
          </a:p>
          <a:p>
            <a:pPr algn="l"/>
            <a:endParaRPr lang="en-GB" sz="1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Servicing including EV &amp; Hybrid</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Mechanical Repairs</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Diagnostics appointments</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MOT Testing Site</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Air Conditioning Services</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AC Schnitzer BMW upgrades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approved dealer)</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BMW - Timing Chain Repairs</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Engine &amp; Fuel Treatment</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Vehicle Checks </a:t>
            </a:r>
          </a:p>
        </p:txBody>
      </p:sp>
      <p:pic>
        <p:nvPicPr>
          <p:cNvPr id="6" name="Picture 5" descr="A collage of different logos&#10;&#10;Description automatically generated">
            <a:extLst>
              <a:ext uri="{FF2B5EF4-FFF2-40B4-BE49-F238E27FC236}">
                <a16:creationId xmlns:a16="http://schemas.microsoft.com/office/drawing/2014/main" id="{072F7823-E849-45DF-6215-97AB846E7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560" y="1340768"/>
            <a:ext cx="3927050" cy="3927050"/>
          </a:xfrm>
          <a:prstGeom prst="rect">
            <a:avLst/>
          </a:prstGeom>
        </p:spPr>
      </p:pic>
      <p:sp>
        <p:nvSpPr>
          <p:cNvPr id="13" name="Rectangle 12">
            <a:extLst>
              <a:ext uri="{FF2B5EF4-FFF2-40B4-BE49-F238E27FC236}">
                <a16:creationId xmlns:a16="http://schemas.microsoft.com/office/drawing/2014/main" id="{E3C3BEB3-F3B8-477F-8513-FF99EC13FF13}"/>
              </a:ext>
            </a:extLst>
          </p:cNvPr>
          <p:cNvSpPr/>
          <p:nvPr/>
        </p:nvSpPr>
        <p:spPr>
          <a:xfrm>
            <a:off x="4981616" y="1340768"/>
            <a:ext cx="3927050" cy="39270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ue and black logo&#10;&#10;Description automatically generated">
            <a:extLst>
              <a:ext uri="{FF2B5EF4-FFF2-40B4-BE49-F238E27FC236}">
                <a16:creationId xmlns:a16="http://schemas.microsoft.com/office/drawing/2014/main" id="{0A10C0BB-6CE9-C6BB-128F-5B390E32B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660" y="5475826"/>
            <a:ext cx="2402850" cy="11042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D8356-90C2-A18F-8FDD-5C9F75586B5F}"/>
              </a:ext>
            </a:extLst>
          </p:cNvPr>
          <p:cNvSpPr/>
          <p:nvPr/>
        </p:nvSpPr>
        <p:spPr>
          <a:xfrm>
            <a:off x="971600" y="1412776"/>
            <a:ext cx="7920879" cy="5184574"/>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B51DB0D-88E5-9E71-2550-F948ADE20480}"/>
              </a:ext>
            </a:extLst>
          </p:cNvPr>
          <p:cNvSpPr/>
          <p:nvPr/>
        </p:nvSpPr>
        <p:spPr>
          <a:xfrm>
            <a:off x="1259632" y="1700808"/>
            <a:ext cx="7236295" cy="460851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7584" y="0"/>
            <a:ext cx="8316416" cy="1052734"/>
          </a:xfrm>
        </p:spPr>
        <p:txBody>
          <a:bodyPr>
            <a:normAutofit fontScale="90000"/>
          </a:bodyPr>
          <a:lstStyle/>
          <a:p>
            <a:pPr algn="ctr"/>
            <a:r>
              <a:rPr lang="en-GB" sz="5000" b="1" dirty="0">
                <a:solidFill>
                  <a:srgbClr val="009AD0"/>
                </a:solidFill>
                <a:latin typeface="Arial" panose="020B0604020202020204" pitchFamily="34" charset="0"/>
                <a:cs typeface="Arial" panose="020B0604020202020204" pitchFamily="34" charset="0"/>
              </a:rPr>
              <a:t>New Business Development</a:t>
            </a:r>
            <a:endParaRPr lang="en-GB" sz="5000" dirty="0">
              <a:latin typeface="Arial" panose="020B0604020202020204" pitchFamily="34" charset="0"/>
              <a:cs typeface="Arial" panose="020B0604020202020204" pitchFamily="34" charset="0"/>
            </a:endParaRPr>
          </a:p>
        </p:txBody>
      </p:sp>
      <p:sp>
        <p:nvSpPr>
          <p:cNvPr id="8" name="Subtitle 8">
            <a:extLst>
              <a:ext uri="{FF2B5EF4-FFF2-40B4-BE49-F238E27FC236}">
                <a16:creationId xmlns:a16="http://schemas.microsoft.com/office/drawing/2014/main" id="{99495547-72A5-AE51-B87A-2CEF06381B63}"/>
              </a:ext>
            </a:extLst>
          </p:cNvPr>
          <p:cNvSpPr txBox="1">
            <a:spLocks/>
          </p:cNvSpPr>
          <p:nvPr/>
        </p:nvSpPr>
        <p:spPr>
          <a:xfrm>
            <a:off x="1331640" y="1772815"/>
            <a:ext cx="7164287" cy="45365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Scale up social media presence through existing and new platforms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Continue to raise SA business profile &amp; SA customer awareness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Sponsorship of local charity &amp; events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Flexible finance credit terms for customers </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Reduction of ‘Carbon footprint’ continued</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Apprentice programmes with local college continued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4 Wheel Alignment Servicing investment</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56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879B5E-6D3F-10BE-2D25-6E530F451E91}"/>
              </a:ext>
            </a:extLst>
          </p:cNvPr>
          <p:cNvSpPr/>
          <p:nvPr/>
        </p:nvSpPr>
        <p:spPr>
          <a:xfrm>
            <a:off x="1043609" y="3212976"/>
            <a:ext cx="7920879" cy="3384375"/>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DB5FD09-EB80-86EB-C59F-F68D3EF30D68}"/>
              </a:ext>
            </a:extLst>
          </p:cNvPr>
          <p:cNvSpPr/>
          <p:nvPr/>
        </p:nvSpPr>
        <p:spPr>
          <a:xfrm>
            <a:off x="1259632" y="3429000"/>
            <a:ext cx="7488832" cy="30243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title 8">
            <a:extLst>
              <a:ext uri="{FF2B5EF4-FFF2-40B4-BE49-F238E27FC236}">
                <a16:creationId xmlns:a16="http://schemas.microsoft.com/office/drawing/2014/main" id="{99495547-72A5-AE51-B87A-2CEF06381B63}"/>
              </a:ext>
            </a:extLst>
          </p:cNvPr>
          <p:cNvSpPr txBox="1">
            <a:spLocks/>
          </p:cNvSpPr>
          <p:nvPr/>
        </p:nvSpPr>
        <p:spPr>
          <a:xfrm>
            <a:off x="1043609" y="1052734"/>
            <a:ext cx="7920879" cy="21787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buNone/>
            </a:pPr>
            <a:r>
              <a:rPr lang="en-GB" sz="1500" dirty="0">
                <a:latin typeface="Arial" panose="020B0604020202020204" pitchFamily="34" charset="0"/>
                <a:cs typeface="Arial" panose="020B0604020202020204" pitchFamily="34" charset="0"/>
              </a:rPr>
              <a:t>Having a well-trained and an accomplished team is paramount to the success of any business. Through regular recruitment, we assess where new skills are required, that will benefit the business, support colleagues within each department and advance individual  careers.</a:t>
            </a:r>
          </a:p>
          <a:p>
            <a:pPr marL="0" indent="0" algn="just">
              <a:lnSpc>
                <a:spcPct val="110000"/>
              </a:lnSpc>
              <a:buNone/>
            </a:pPr>
            <a:endParaRPr lang="en-GB" sz="1500" dirty="0">
              <a:latin typeface="Arial" panose="020B0604020202020204" pitchFamily="34" charset="0"/>
              <a:cs typeface="Arial" panose="020B0604020202020204" pitchFamily="34" charset="0"/>
            </a:endParaRPr>
          </a:p>
          <a:p>
            <a:pPr marL="0" indent="0" algn="just">
              <a:lnSpc>
                <a:spcPct val="110000"/>
              </a:lnSpc>
              <a:buNone/>
            </a:pPr>
            <a:r>
              <a:rPr lang="en-GB" sz="1500" dirty="0">
                <a:latin typeface="Arial" panose="020B0604020202020204" pitchFamily="34" charset="0"/>
                <a:cs typeface="Arial" panose="020B0604020202020204" pitchFamily="34" charset="0"/>
              </a:rPr>
              <a:t>Further to this and aligned with local colleges, we offer regular training courses for employees to advance and improve their own skills, with a focus on building positive careers.</a:t>
            </a:r>
            <a:endParaRPr lang="en-US" sz="1500" b="0" i="0" dirty="0">
              <a:solidFill>
                <a:srgbClr val="333333"/>
              </a:solidFill>
              <a:effectLst/>
              <a:latin typeface="Arial" panose="020B0604020202020204" pitchFamily="34" charset="0"/>
              <a:cs typeface="Arial" panose="020B0604020202020204" pitchFamily="34" charset="0"/>
            </a:endParaRPr>
          </a:p>
          <a:p>
            <a:pPr marL="182563" indent="-182563" algn="just" fontAlgn="base"/>
            <a:endParaRPr lang="en-GB" sz="1500" b="1" i="0" dirty="0">
              <a:solidFill>
                <a:srgbClr val="000000"/>
              </a:solidFill>
              <a:effectLst/>
              <a:latin typeface="Arial" panose="020B0604020202020204" pitchFamily="34" charset="0"/>
              <a:cs typeface="Arial" panose="020B0604020202020204" pitchFamily="34" charset="0"/>
            </a:endParaRPr>
          </a:p>
          <a:p>
            <a:pPr algn="just"/>
            <a:endParaRPr lang="en-US" sz="1500" b="0" i="0" dirty="0">
              <a:solidFill>
                <a:srgbClr val="333333"/>
              </a:solidFill>
              <a:effectLst/>
              <a:latin typeface="Arial" panose="020B0604020202020204" pitchFamily="34" charset="0"/>
              <a:cs typeface="Arial" panose="020B0604020202020204" pitchFamily="34" charset="0"/>
            </a:endParaRPr>
          </a:p>
          <a:p>
            <a:pPr algn="just"/>
            <a:endParaRPr lang="en-US" sz="1500" b="1" i="0" dirty="0">
              <a:solidFill>
                <a:srgbClr val="000000"/>
              </a:solidFill>
              <a:effectLst/>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827584" y="0"/>
            <a:ext cx="8316416" cy="1052734"/>
          </a:xfrm>
        </p:spPr>
        <p:txBody>
          <a:bodyPr>
            <a:normAutofit/>
          </a:bodyPr>
          <a:lstStyle/>
          <a:p>
            <a:pPr algn="ctr"/>
            <a:r>
              <a:rPr lang="en-GB" sz="4500" b="1" dirty="0">
                <a:solidFill>
                  <a:srgbClr val="009AD0"/>
                </a:solidFill>
                <a:latin typeface="Arial" panose="020B0604020202020204" pitchFamily="34" charset="0"/>
                <a:cs typeface="Arial" panose="020B0604020202020204" pitchFamily="34" charset="0"/>
              </a:rPr>
              <a:t>Training &amp; Recruitment</a:t>
            </a:r>
            <a:endParaRPr lang="en-GB" sz="4500" dirty="0">
              <a:latin typeface="Arial" panose="020B0604020202020204" pitchFamily="34" charset="0"/>
              <a:cs typeface="Arial" panose="020B0604020202020204" pitchFamily="34" charset="0"/>
            </a:endParaRPr>
          </a:p>
        </p:txBody>
      </p:sp>
      <p:pic>
        <p:nvPicPr>
          <p:cNvPr id="6" name="Picture 5" descr="A logo with a logo on it&#10;&#10;Description automatically generated">
            <a:extLst>
              <a:ext uri="{FF2B5EF4-FFF2-40B4-BE49-F238E27FC236}">
                <a16:creationId xmlns:a16="http://schemas.microsoft.com/office/drawing/2014/main" id="{446342AF-CABC-64E5-F04B-6CF8889ED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1" y="5157192"/>
            <a:ext cx="2136311" cy="1112027"/>
          </a:xfrm>
          <a:prstGeom prst="rect">
            <a:avLst/>
          </a:prstGeom>
        </p:spPr>
      </p:pic>
      <p:pic>
        <p:nvPicPr>
          <p:cNvPr id="9" name="Picture 8" descr="A close up of a logo&#10;&#10;Description automatically generated">
            <a:extLst>
              <a:ext uri="{FF2B5EF4-FFF2-40B4-BE49-F238E27FC236}">
                <a16:creationId xmlns:a16="http://schemas.microsoft.com/office/drawing/2014/main" id="{90EE032D-CB1A-3833-D49D-8FFCB6B43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522" y="5009300"/>
            <a:ext cx="1017619" cy="1298871"/>
          </a:xfrm>
          <a:prstGeom prst="rect">
            <a:avLst/>
          </a:prstGeom>
        </p:spPr>
      </p:pic>
      <p:pic>
        <p:nvPicPr>
          <p:cNvPr id="2050" name="Picture 2" descr="Kidderminster College Online Services">
            <a:extLst>
              <a:ext uri="{FF2B5EF4-FFF2-40B4-BE49-F238E27FC236}">
                <a16:creationId xmlns:a16="http://schemas.microsoft.com/office/drawing/2014/main" id="{16AAAB76-F007-DF6F-7320-2BDBF20C0F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139" y="4167030"/>
            <a:ext cx="2485623" cy="8858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A8E524-6329-67DD-BF3E-12A02929DB45}"/>
              </a:ext>
            </a:extLst>
          </p:cNvPr>
          <p:cNvSpPr txBox="1"/>
          <p:nvPr/>
        </p:nvSpPr>
        <p:spPr>
          <a:xfrm>
            <a:off x="1311228" y="3617728"/>
            <a:ext cx="3764828" cy="2923877"/>
          </a:xfrm>
          <a:prstGeom prst="rect">
            <a:avLst/>
          </a:prstGeom>
          <a:noFill/>
        </p:spPr>
        <p:txBody>
          <a:bodyPr wrap="square" rtlCol="0">
            <a:spAutoFit/>
          </a:bodyPr>
          <a:lstStyle/>
          <a:p>
            <a:pPr marL="0" indent="0" algn="just">
              <a:buNone/>
            </a:pPr>
            <a:r>
              <a:rPr lang="en-GB" sz="1800" b="1" dirty="0">
                <a:solidFill>
                  <a:srgbClr val="0B71C5"/>
                </a:solidFill>
                <a:latin typeface="Arial" panose="020B0604020202020204" pitchFamily="34" charset="0"/>
                <a:cs typeface="Arial" panose="020B0604020202020204" pitchFamily="34" charset="0"/>
              </a:rPr>
              <a:t>Employee Course Examples:                          </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IMI </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NVQ’s</a:t>
            </a: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b="1" i="0" dirty="0">
                <a:effectLst/>
                <a:latin typeface="Arial" panose="020B0604020202020204" pitchFamily="34" charset="0"/>
                <a:cs typeface="Arial" panose="020B0604020202020204" pitchFamily="34" charset="0"/>
              </a:rPr>
              <a:t>Apprenticeships                                </a:t>
            </a: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i="0" dirty="0">
                <a:effectLst/>
                <a:latin typeface="Arial" panose="020B0604020202020204" pitchFamily="34" charset="0"/>
                <a:cs typeface="Arial" panose="020B0604020202020204" pitchFamily="34" charset="0"/>
              </a:rPr>
              <a:t>First Aid</a:t>
            </a:r>
            <a:r>
              <a:rPr lang="en-US" sz="1800" b="1" dirty="0">
                <a:latin typeface="Arial" panose="020B0604020202020204" pitchFamily="34" charset="0"/>
                <a:cs typeface="Arial" panose="020B0604020202020204" pitchFamily="34" charset="0"/>
              </a:rPr>
              <a:t> courses</a:t>
            </a:r>
            <a:endParaRPr 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i="0" dirty="0">
                <a:effectLst/>
                <a:latin typeface="Arial" panose="020B0604020202020204" pitchFamily="34" charset="0"/>
                <a:cs typeface="Arial" panose="020B0604020202020204" pitchFamily="34" charset="0"/>
              </a:rPr>
              <a:t>Mental Health First Aid courses</a:t>
            </a: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800" b="1" dirty="0">
                <a:latin typeface="Arial" panose="020B0604020202020204" pitchFamily="34" charset="0"/>
                <a:cs typeface="Arial" panose="020B0604020202020204" pitchFamily="34" charset="0"/>
              </a:rPr>
              <a:t>Non-V</a:t>
            </a:r>
            <a:r>
              <a:rPr lang="en-GB" sz="1800" b="1" i="0" dirty="0">
                <a:effectLst/>
                <a:latin typeface="Arial" panose="020B0604020202020204" pitchFamily="34" charset="0"/>
                <a:cs typeface="Arial" panose="020B0604020202020204" pitchFamily="34" charset="0"/>
              </a:rPr>
              <a:t>ocational Courses</a:t>
            </a:r>
          </a:p>
          <a:p>
            <a:pPr marL="342900" indent="-342900">
              <a:buFont typeface="Arial" panose="020B0604020202020204" pitchFamily="34" charset="0"/>
              <a:buChar char="•"/>
            </a:pPr>
            <a:r>
              <a:rPr lang="en-US" sz="1800" b="1" dirty="0">
                <a:latin typeface="Arial" panose="020B0604020202020204" pitchFamily="34" charset="0"/>
                <a:cs typeface="Arial" panose="020B0604020202020204" pitchFamily="34" charset="0"/>
              </a:rPr>
              <a:t>Annual Appraisals </a:t>
            </a:r>
            <a:endParaRPr lang="en-US" sz="1200" dirty="0">
              <a:latin typeface="Arial" panose="020B0604020202020204" pitchFamily="34" charset="0"/>
              <a:cs typeface="Arial" panose="020B0604020202020204" pitchFamily="34" charset="0"/>
            </a:endParaRPr>
          </a:p>
          <a:p>
            <a:endParaRPr lang="en-GB" dirty="0"/>
          </a:p>
        </p:txBody>
      </p:sp>
      <p:graphicFrame>
        <p:nvGraphicFramePr>
          <p:cNvPr id="10" name="Object 9">
            <a:extLst>
              <a:ext uri="{FF2B5EF4-FFF2-40B4-BE49-F238E27FC236}">
                <a16:creationId xmlns:a16="http://schemas.microsoft.com/office/drawing/2014/main" id="{9961BA57-B4CE-E8DD-25A3-DDD20D41A19E}"/>
              </a:ext>
            </a:extLst>
          </p:cNvPr>
          <p:cNvGraphicFramePr>
            <a:graphicFrameLocks noChangeAspect="1"/>
          </p:cNvGraphicFramePr>
          <p:nvPr>
            <p:extLst>
              <p:ext uri="{D42A27DB-BD31-4B8C-83A1-F6EECF244321}">
                <p14:modId xmlns:p14="http://schemas.microsoft.com/office/powerpoint/2010/main" val="440159798"/>
              </p:ext>
            </p:extLst>
          </p:nvPr>
        </p:nvGraphicFramePr>
        <p:xfrm>
          <a:off x="6116448" y="3455270"/>
          <a:ext cx="2488000" cy="1629914"/>
        </p:xfrm>
        <a:graphic>
          <a:graphicData uri="http://schemas.openxmlformats.org/presentationml/2006/ole">
            <mc:AlternateContent xmlns:mc="http://schemas.openxmlformats.org/markup-compatibility/2006">
              <mc:Choice xmlns:v="urn:schemas-microsoft-com:vml" Requires="v">
                <p:oleObj r:id="rId6" imgW="8838000" imgH="5790240" progId="">
                  <p:embed/>
                </p:oleObj>
              </mc:Choice>
              <mc:Fallback>
                <p:oleObj r:id="rId6" imgW="8838000" imgH="5790240" progId="">
                  <p:embed/>
                  <p:pic>
                    <p:nvPicPr>
                      <p:cNvPr id="10" name="Object 9">
                        <a:extLst>
                          <a:ext uri="{FF2B5EF4-FFF2-40B4-BE49-F238E27FC236}">
                            <a16:creationId xmlns:a16="http://schemas.microsoft.com/office/drawing/2014/main" id="{9961BA57-B4CE-E8DD-25A3-DDD20D41A19E}"/>
                          </a:ext>
                        </a:extLst>
                      </p:cNvPr>
                      <p:cNvPicPr/>
                      <p:nvPr/>
                    </p:nvPicPr>
                    <p:blipFill>
                      <a:blip r:embed="rId7"/>
                      <a:stretch>
                        <a:fillRect/>
                      </a:stretch>
                    </p:blipFill>
                    <p:spPr>
                      <a:xfrm>
                        <a:off x="6116448" y="3455270"/>
                        <a:ext cx="2488000" cy="1629914"/>
                      </a:xfrm>
                      <a:prstGeom prst="rect">
                        <a:avLst/>
                      </a:prstGeom>
                    </p:spPr>
                  </p:pic>
                </p:oleObj>
              </mc:Fallback>
            </mc:AlternateContent>
          </a:graphicData>
        </a:graphic>
      </p:graphicFrame>
    </p:spTree>
    <p:extLst>
      <p:ext uri="{BB962C8B-B14F-4D97-AF65-F5344CB8AC3E}">
        <p14:creationId xmlns:p14="http://schemas.microsoft.com/office/powerpoint/2010/main" val="135122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6B5228-0587-A167-71BC-7CE314F76824}"/>
              </a:ext>
            </a:extLst>
          </p:cNvPr>
          <p:cNvSpPr/>
          <p:nvPr/>
        </p:nvSpPr>
        <p:spPr>
          <a:xfrm>
            <a:off x="971600" y="3212976"/>
            <a:ext cx="7920879" cy="3528392"/>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5DF5101-1F54-0257-F8A7-0B7D39C564EB}"/>
              </a:ext>
            </a:extLst>
          </p:cNvPr>
          <p:cNvSpPr/>
          <p:nvPr/>
        </p:nvSpPr>
        <p:spPr>
          <a:xfrm>
            <a:off x="1102927" y="3389489"/>
            <a:ext cx="7645537" cy="32078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7585" y="0"/>
            <a:ext cx="8316415" cy="1052734"/>
          </a:xfrm>
        </p:spPr>
        <p:txBody>
          <a:bodyPr>
            <a:normAutofit/>
          </a:bodyPr>
          <a:lstStyle/>
          <a:p>
            <a:pPr algn="ctr"/>
            <a:r>
              <a:rPr lang="en-GB" sz="4500" b="1" dirty="0">
                <a:solidFill>
                  <a:srgbClr val="009AD0"/>
                </a:solidFill>
                <a:latin typeface="Arial" panose="020B0604020202020204" pitchFamily="34" charset="0"/>
                <a:cs typeface="Arial" panose="020B0604020202020204" pitchFamily="34" charset="0"/>
              </a:rPr>
              <a:t>Community commitment</a:t>
            </a:r>
            <a:endParaRPr lang="en-GB" sz="4500" dirty="0">
              <a:latin typeface="Arial" panose="020B0604020202020204" pitchFamily="34" charset="0"/>
              <a:cs typeface="Arial" panose="020B0604020202020204" pitchFamily="34" charset="0"/>
            </a:endParaRPr>
          </a:p>
        </p:txBody>
      </p:sp>
      <p:sp>
        <p:nvSpPr>
          <p:cNvPr id="8" name="Subtitle 8">
            <a:extLst>
              <a:ext uri="{FF2B5EF4-FFF2-40B4-BE49-F238E27FC236}">
                <a16:creationId xmlns:a16="http://schemas.microsoft.com/office/drawing/2014/main" id="{99495547-72A5-AE51-B87A-2CEF06381B63}"/>
              </a:ext>
            </a:extLst>
          </p:cNvPr>
          <p:cNvSpPr txBox="1">
            <a:spLocks/>
          </p:cNvSpPr>
          <p:nvPr/>
        </p:nvSpPr>
        <p:spPr>
          <a:xfrm>
            <a:off x="971601" y="1052735"/>
            <a:ext cx="7920880" cy="24482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buNone/>
            </a:pPr>
            <a:r>
              <a:rPr lang="en-GB" sz="1500" dirty="0">
                <a:latin typeface="Arial" panose="020B0604020202020204" pitchFamily="34" charset="0"/>
                <a:cs typeface="Arial" panose="020B0604020202020204" pitchFamily="34" charset="0"/>
              </a:rPr>
              <a:t>As a local business, we take a role within the local community seriously, through supporting and assisting local organisations and charities where we can. It is always an honour to give something back, by connecting with local people from a diverse range of community groups. </a:t>
            </a:r>
          </a:p>
          <a:p>
            <a:pPr marL="0" indent="0" algn="just">
              <a:lnSpc>
                <a:spcPct val="110000"/>
              </a:lnSpc>
              <a:buNone/>
            </a:pP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Through offering our support, whether it be financial help or our volunteering work, it is always thoroughly rewarding for Stourbridge Automotive Limited to take part in community activities.</a:t>
            </a:r>
            <a:endParaRPr lang="en-US" sz="1500" b="1" i="0" dirty="0">
              <a:solidFill>
                <a:srgbClr val="000000"/>
              </a:solidFill>
              <a:effectLst/>
              <a:latin typeface="Arial" panose="020B0604020202020204" pitchFamily="34" charset="0"/>
              <a:cs typeface="Arial" panose="020B0604020202020204" pitchFamily="34" charset="0"/>
            </a:endParaRPr>
          </a:p>
        </p:txBody>
      </p:sp>
      <p:pic>
        <p:nvPicPr>
          <p:cNvPr id="5124" name="Picture 4" descr="May be an image of 6 people">
            <a:extLst>
              <a:ext uri="{FF2B5EF4-FFF2-40B4-BE49-F238E27FC236}">
                <a16:creationId xmlns:a16="http://schemas.microsoft.com/office/drawing/2014/main" id="{A5E28846-B064-B474-0247-DC1A0C19DF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4441" y="4158438"/>
            <a:ext cx="2725945" cy="23666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udley Borough Community Awards - Stourbridge Automotive Ltd">
            <a:extLst>
              <a:ext uri="{FF2B5EF4-FFF2-40B4-BE49-F238E27FC236}">
                <a16:creationId xmlns:a16="http://schemas.microsoft.com/office/drawing/2014/main" id="{5A8BE857-F6D8-D596-B19B-514ABB21E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472" y="4158438"/>
            <a:ext cx="4173624" cy="2366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DE8F41-9BB3-FF24-2FAF-62ACDC5D7F4B}"/>
              </a:ext>
            </a:extLst>
          </p:cNvPr>
          <p:cNvSpPr txBox="1"/>
          <p:nvPr/>
        </p:nvSpPr>
        <p:spPr>
          <a:xfrm>
            <a:off x="1187624" y="3389489"/>
            <a:ext cx="4572508" cy="1465016"/>
          </a:xfrm>
          <a:prstGeom prst="rect">
            <a:avLst/>
          </a:prstGeom>
          <a:noFill/>
        </p:spPr>
        <p:txBody>
          <a:bodyPr wrap="square" rtlCol="0">
            <a:spAutoFit/>
          </a:bodyPr>
          <a:lstStyle/>
          <a:p>
            <a:pPr marL="0" indent="0" algn="just">
              <a:lnSpc>
                <a:spcPct val="110000"/>
              </a:lnSpc>
              <a:buNone/>
            </a:pPr>
            <a:r>
              <a:rPr lang="en-GB" sz="2400" b="1" dirty="0">
                <a:solidFill>
                  <a:srgbClr val="009AD0"/>
                </a:solidFill>
                <a:latin typeface="Arial" panose="020B0604020202020204" pitchFamily="34" charset="0"/>
                <a:cs typeface="Arial" panose="020B0604020202020204" pitchFamily="34" charset="0"/>
              </a:rPr>
              <a:t>Recent events for SA:</a:t>
            </a:r>
          </a:p>
          <a:p>
            <a:pPr algn="just">
              <a:lnSpc>
                <a:spcPct val="110000"/>
              </a:lnSpc>
            </a:pPr>
            <a:r>
              <a:rPr lang="en-GB" sz="1400" b="1" dirty="0">
                <a:latin typeface="Arial" panose="020B0604020202020204" pitchFamily="34" charset="0"/>
                <a:cs typeface="Arial" panose="020B0604020202020204" pitchFamily="34" charset="0"/>
              </a:rPr>
              <a:t>Dudley Community Awards sponsorship - Nov 2024</a:t>
            </a:r>
            <a:endParaRPr lang="en-GB" sz="1400" dirty="0"/>
          </a:p>
          <a:p>
            <a:pPr marL="0" indent="0" algn="just">
              <a:lnSpc>
                <a:spcPct val="110000"/>
              </a:lnSpc>
              <a:buNone/>
            </a:pPr>
            <a:r>
              <a:rPr lang="en-US" sz="1400" b="0" i="0" dirty="0">
                <a:solidFill>
                  <a:srgbClr val="333333"/>
                </a:solidFill>
                <a:effectLst/>
                <a:latin typeface="Arial" panose="020B0604020202020204" pitchFamily="34" charset="0"/>
                <a:cs typeface="Arial" panose="020B0604020202020204" pitchFamily="34" charset="0"/>
              </a:rPr>
              <a:t>                     </a:t>
            </a:r>
          </a:p>
          <a:p>
            <a:pPr marL="0" indent="0" algn="just">
              <a:buNone/>
            </a:pPr>
            <a:endParaRPr lang="en-US" sz="1400" dirty="0">
              <a:solidFill>
                <a:srgbClr val="333333"/>
              </a:solidFill>
              <a:latin typeface="Arial" panose="020B0604020202020204" pitchFamily="34" charset="0"/>
              <a:cs typeface="Arial" panose="020B0604020202020204" pitchFamily="34" charset="0"/>
            </a:endParaRPr>
          </a:p>
          <a:p>
            <a:endParaRPr lang="en-GB" dirty="0"/>
          </a:p>
        </p:txBody>
      </p:sp>
      <p:sp>
        <p:nvSpPr>
          <p:cNvPr id="5" name="TextBox 4">
            <a:extLst>
              <a:ext uri="{FF2B5EF4-FFF2-40B4-BE49-F238E27FC236}">
                <a16:creationId xmlns:a16="http://schemas.microsoft.com/office/drawing/2014/main" id="{2825AE8E-AEEF-AF05-5B05-E752FA50CCA2}"/>
              </a:ext>
            </a:extLst>
          </p:cNvPr>
          <p:cNvSpPr txBox="1"/>
          <p:nvPr/>
        </p:nvSpPr>
        <p:spPr>
          <a:xfrm>
            <a:off x="5580112" y="3501009"/>
            <a:ext cx="2915329" cy="612988"/>
          </a:xfrm>
          <a:prstGeom prst="rect">
            <a:avLst/>
          </a:prstGeom>
          <a:noFill/>
        </p:spPr>
        <p:txBody>
          <a:bodyPr wrap="square" rtlCol="0">
            <a:spAutoFit/>
          </a:bodyPr>
          <a:lstStyle/>
          <a:p>
            <a:pPr marL="0" indent="0" algn="ctr">
              <a:lnSpc>
                <a:spcPct val="110000"/>
              </a:lnSpc>
              <a:buNone/>
            </a:pPr>
            <a:r>
              <a:rPr lang="en-GB" sz="16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Local Scouts group completing</a:t>
            </a:r>
            <a:r>
              <a:rPr lang="en-GB" sz="16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badge work - Feb 2024</a:t>
            </a:r>
            <a:r>
              <a:rPr lang="en-GB" sz="16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8E054872-60EF-FB71-B82E-13FFACFEB976}"/>
              </a:ext>
            </a:extLst>
          </p:cNvPr>
          <p:cNvSpPr/>
          <p:nvPr/>
        </p:nvSpPr>
        <p:spPr>
          <a:xfrm>
            <a:off x="1262471" y="4158439"/>
            <a:ext cx="4173624" cy="23666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071C92-E9C0-6379-5A09-176FF122ED40}"/>
              </a:ext>
            </a:extLst>
          </p:cNvPr>
          <p:cNvSpPr/>
          <p:nvPr/>
        </p:nvSpPr>
        <p:spPr>
          <a:xfrm>
            <a:off x="5784440" y="4147236"/>
            <a:ext cx="2733049" cy="23666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39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6F805E-A1CA-568C-9CE1-1A809DBA6385}"/>
              </a:ext>
            </a:extLst>
          </p:cNvPr>
          <p:cNvSpPr/>
          <p:nvPr/>
        </p:nvSpPr>
        <p:spPr>
          <a:xfrm>
            <a:off x="971600" y="2348880"/>
            <a:ext cx="7920879" cy="4392488"/>
          </a:xfrm>
          <a:prstGeom prst="rect">
            <a:avLst/>
          </a:prstGeom>
          <a:solidFill>
            <a:schemeClr val="accent1">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98A8F60-A54C-D714-8878-ADD2EA250AD5}"/>
              </a:ext>
            </a:extLst>
          </p:cNvPr>
          <p:cNvSpPr/>
          <p:nvPr/>
        </p:nvSpPr>
        <p:spPr>
          <a:xfrm>
            <a:off x="1102927" y="2520693"/>
            <a:ext cx="7645537" cy="40766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27584" y="0"/>
            <a:ext cx="8316416" cy="1052734"/>
          </a:xfrm>
        </p:spPr>
        <p:txBody>
          <a:bodyPr>
            <a:normAutofit/>
          </a:bodyPr>
          <a:lstStyle/>
          <a:p>
            <a:pPr algn="ctr"/>
            <a:r>
              <a:rPr lang="en-GB" sz="4500" b="1" dirty="0">
                <a:solidFill>
                  <a:srgbClr val="009AD0"/>
                </a:solidFill>
                <a:latin typeface="Arial" panose="020B0604020202020204" pitchFamily="34" charset="0"/>
                <a:cs typeface="Arial" panose="020B0604020202020204" pitchFamily="34" charset="0"/>
              </a:rPr>
              <a:t>Environmental Commitment</a:t>
            </a:r>
            <a:endParaRPr lang="en-GB" sz="4500" dirty="0">
              <a:latin typeface="Arial" panose="020B0604020202020204" pitchFamily="34" charset="0"/>
              <a:cs typeface="Arial" panose="020B0604020202020204" pitchFamily="34" charset="0"/>
            </a:endParaRPr>
          </a:p>
        </p:txBody>
      </p:sp>
      <p:sp>
        <p:nvSpPr>
          <p:cNvPr id="8" name="Subtitle 8">
            <a:extLst>
              <a:ext uri="{FF2B5EF4-FFF2-40B4-BE49-F238E27FC236}">
                <a16:creationId xmlns:a16="http://schemas.microsoft.com/office/drawing/2014/main" id="{99495547-72A5-AE51-B87A-2CEF06381B63}"/>
              </a:ext>
            </a:extLst>
          </p:cNvPr>
          <p:cNvSpPr txBox="1">
            <a:spLocks/>
          </p:cNvSpPr>
          <p:nvPr/>
        </p:nvSpPr>
        <p:spPr>
          <a:xfrm>
            <a:off x="958912" y="980728"/>
            <a:ext cx="7769373"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buNone/>
            </a:pPr>
            <a:r>
              <a:rPr lang="en-GB" sz="1500" dirty="0">
                <a:latin typeface="Arial" panose="020B0604020202020204" pitchFamily="34" charset="0"/>
                <a:cs typeface="Arial" panose="020B0604020202020204" pitchFamily="34" charset="0"/>
              </a:rPr>
              <a:t>Our business recognises that it has a vital part to play in respect of environmental sustainability. Continually, we work towards reducing our impact through the safe disposal of our products, recycling options and the use of environmentally friendly equipment. We actively commit to lowering our carbon footprint through following Environmental Green Policy processes:</a:t>
            </a:r>
          </a:p>
        </p:txBody>
      </p:sp>
      <p:pic>
        <p:nvPicPr>
          <p:cNvPr id="6146" name="Picture 2">
            <a:extLst>
              <a:ext uri="{FF2B5EF4-FFF2-40B4-BE49-F238E27FC236}">
                <a16:creationId xmlns:a16="http://schemas.microsoft.com/office/drawing/2014/main" id="{707EE3E9-173F-C764-30DA-501F6A54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24319"/>
            <a:ext cx="1732402" cy="2619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DED965-A22D-06ED-AA8C-E5C820D285EB}"/>
              </a:ext>
            </a:extLst>
          </p:cNvPr>
          <p:cNvSpPr txBox="1"/>
          <p:nvPr/>
        </p:nvSpPr>
        <p:spPr>
          <a:xfrm>
            <a:off x="1131441" y="2498929"/>
            <a:ext cx="5744815" cy="3422475"/>
          </a:xfrm>
          <a:prstGeom prst="rect">
            <a:avLst/>
          </a:prstGeom>
          <a:noFill/>
        </p:spPr>
        <p:txBody>
          <a:bodyPr wrap="square" rtlCol="0">
            <a:spAutoFit/>
          </a:bodyPr>
          <a:lstStyle/>
          <a:p>
            <a:pPr marL="0" indent="0">
              <a:lnSpc>
                <a:spcPct val="110000"/>
              </a:lnSpc>
              <a:buNone/>
            </a:pPr>
            <a:r>
              <a:rPr lang="en-GB" sz="1600" b="1" dirty="0">
                <a:solidFill>
                  <a:srgbClr val="0B71C5"/>
                </a:solidFill>
                <a:latin typeface="Arial" panose="020B0604020202020204" pitchFamily="34" charset="0"/>
                <a:cs typeface="Arial" panose="020B0604020202020204" pitchFamily="34" charset="0"/>
              </a:rPr>
              <a:t>Stourbridge Automotive Ltd is a </a:t>
            </a:r>
            <a:r>
              <a:rPr lang="en-GB" sz="1600" b="1" i="0" dirty="0">
                <a:solidFill>
                  <a:srgbClr val="0B71C5"/>
                </a:solidFill>
                <a:effectLst/>
                <a:latin typeface="Arial" panose="020B0604020202020204" pitchFamily="34" charset="0"/>
                <a:cs typeface="Arial" panose="020B0604020202020204" pitchFamily="34" charset="0"/>
              </a:rPr>
              <a:t>Low Carbon Workspace</a:t>
            </a:r>
            <a:br>
              <a:rPr lang="en-GB" sz="1600" b="1" i="0" dirty="0">
                <a:solidFill>
                  <a:srgbClr val="0B71C5"/>
                </a:solidFill>
                <a:effectLst/>
                <a:latin typeface="Arial" panose="020B0604020202020204" pitchFamily="34" charset="0"/>
                <a:cs typeface="Arial" panose="020B0604020202020204" pitchFamily="34" charset="0"/>
              </a:rPr>
            </a:br>
            <a:r>
              <a:rPr lang="en-GB" sz="1600" b="1" i="0" dirty="0">
                <a:solidFill>
                  <a:srgbClr val="0B71C5"/>
                </a:solidFill>
                <a:effectLst/>
                <a:latin typeface="Arial" panose="020B0604020202020204" pitchFamily="34" charset="0"/>
                <a:cs typeface="Arial" panose="020B0604020202020204" pitchFamily="34" charset="0"/>
              </a:rPr>
              <a:t> - </a:t>
            </a:r>
            <a:r>
              <a:rPr lang="en-GB" sz="1600" b="1" dirty="0">
                <a:solidFill>
                  <a:srgbClr val="0B71C5"/>
                </a:solidFill>
                <a:latin typeface="Arial" panose="020B0604020202020204" pitchFamily="34" charset="0"/>
                <a:cs typeface="Arial" panose="020B0604020202020204" pitchFamily="34" charset="0"/>
              </a:rPr>
              <a:t>certified </a:t>
            </a:r>
            <a:r>
              <a:rPr lang="en-GB" sz="1600" b="1" i="0" dirty="0">
                <a:solidFill>
                  <a:srgbClr val="0B71C5"/>
                </a:solidFill>
                <a:effectLst/>
                <a:latin typeface="Arial" panose="020B0604020202020204" pitchFamily="34" charset="0"/>
                <a:cs typeface="Arial" panose="020B0604020202020204" pitchFamily="34" charset="0"/>
              </a:rPr>
              <a:t>in </a:t>
            </a:r>
            <a:r>
              <a:rPr lang="en-GB" sz="1600" b="1" dirty="0">
                <a:solidFill>
                  <a:srgbClr val="0B71C5"/>
                </a:solidFill>
                <a:latin typeface="Arial" panose="020B0604020202020204" pitchFamily="34" charset="0"/>
                <a:cs typeface="Arial" panose="020B0604020202020204" pitchFamily="34" charset="0"/>
              </a:rPr>
              <a:t>November </a:t>
            </a:r>
            <a:r>
              <a:rPr lang="en-GB" sz="1600" b="1" i="0" dirty="0">
                <a:solidFill>
                  <a:srgbClr val="0B71C5"/>
                </a:solidFill>
                <a:effectLst/>
                <a:latin typeface="Arial" panose="020B0604020202020204" pitchFamily="34" charset="0"/>
                <a:cs typeface="Arial" panose="020B0604020202020204" pitchFamily="34" charset="0"/>
              </a:rPr>
              <a:t>2019</a:t>
            </a:r>
            <a:br>
              <a:rPr lang="en-GB" sz="1600" b="1" i="0" dirty="0">
                <a:solidFill>
                  <a:srgbClr val="0B71C5"/>
                </a:solidFill>
                <a:effectLst/>
                <a:latin typeface="Arial" panose="020B0604020202020204" pitchFamily="34" charset="0"/>
                <a:cs typeface="Arial" panose="020B0604020202020204" pitchFamily="34" charset="0"/>
              </a:rPr>
            </a:br>
            <a:endParaRPr lang="en-GB" sz="1200" b="1" dirty="0">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GB" sz="1200" b="1" dirty="0">
                <a:latin typeface="Arial" panose="020B0604020202020204" pitchFamily="34" charset="0"/>
                <a:cs typeface="Arial" panose="020B0604020202020204" pitchFamily="34" charset="0"/>
              </a:rPr>
              <a:t>Oil – </a:t>
            </a:r>
            <a:r>
              <a:rPr lang="en-US" sz="1200" dirty="0">
                <a:latin typeface="Arial" panose="020B0604020202020204" pitchFamily="34" charset="0"/>
                <a:cs typeface="Arial" panose="020B0604020202020204" pitchFamily="34" charset="0"/>
              </a:rPr>
              <a:t>W</a:t>
            </a:r>
            <a:r>
              <a:rPr lang="en-US" sz="1200" b="0" i="0" dirty="0">
                <a:effectLst/>
                <a:latin typeface="Arial" panose="020B0604020202020204" pitchFamily="34" charset="0"/>
                <a:cs typeface="Arial" panose="020B0604020202020204" pitchFamily="34" charset="0"/>
              </a:rPr>
              <a:t>aste oil collected and removed safely from the premises by Vehicle Waste Recycling Ltd, with a certification guarantee.</a:t>
            </a:r>
            <a:br>
              <a:rPr lang="en-US" sz="1200" b="0" i="0" dirty="0">
                <a:effectLst/>
                <a:latin typeface="Arial" panose="020B0604020202020204" pitchFamily="34" charset="0"/>
                <a:cs typeface="Arial" panose="020B0604020202020204" pitchFamily="34" charset="0"/>
              </a:rPr>
            </a:br>
            <a:endParaRPr lang="en-US" sz="600" b="0" i="0" dirty="0">
              <a:effectLst/>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US" sz="1200" b="1" dirty="0">
                <a:latin typeface="Arial" panose="020B0604020202020204" pitchFamily="34" charset="0"/>
                <a:cs typeface="Arial" panose="020B0604020202020204" pitchFamily="34" charset="0"/>
              </a:rPr>
              <a:t>Oil Filters - </a:t>
            </a:r>
            <a:r>
              <a:rPr lang="en-US" sz="1200" dirty="0">
                <a:latin typeface="Arial" panose="020B0604020202020204" pitchFamily="34" charset="0"/>
                <a:cs typeface="Arial" panose="020B0604020202020204" pitchFamily="34" charset="0"/>
              </a:rPr>
              <a:t>A</a:t>
            </a:r>
            <a:r>
              <a:rPr lang="en-US" sz="1200" b="0" i="0" dirty="0">
                <a:effectLst/>
                <a:latin typeface="Arial" panose="020B0604020202020204" pitchFamily="34" charset="0"/>
                <a:cs typeface="Arial" panose="020B0604020202020204" pitchFamily="34" charset="0"/>
              </a:rPr>
              <a:t>ll </a:t>
            </a:r>
            <a:r>
              <a:rPr lang="en-US" sz="1200" dirty="0">
                <a:latin typeface="Arial" panose="020B0604020202020204" pitchFamily="34" charset="0"/>
                <a:cs typeface="Arial" panose="020B0604020202020204" pitchFamily="34" charset="0"/>
              </a:rPr>
              <a:t>f</a:t>
            </a:r>
            <a:r>
              <a:rPr lang="en-US" sz="1200" b="0" i="0" dirty="0">
                <a:effectLst/>
                <a:latin typeface="Arial" panose="020B0604020202020204" pitchFamily="34" charset="0"/>
                <a:cs typeface="Arial" panose="020B0604020202020204" pitchFamily="34" charset="0"/>
              </a:rPr>
              <a:t>ilters are collected and removed safely from the premises by Vehicle Waste Recycling Ltd, with a certification guarantee.</a:t>
            </a:r>
            <a:br>
              <a:rPr lang="en-US" sz="1200" b="0" i="0" dirty="0">
                <a:effectLst/>
                <a:latin typeface="Arial" panose="020B0604020202020204" pitchFamily="34" charset="0"/>
                <a:cs typeface="Arial" panose="020B0604020202020204" pitchFamily="34" charset="0"/>
              </a:rPr>
            </a:br>
            <a:endParaRPr lang="en-US" sz="600" b="0" i="0" dirty="0">
              <a:effectLst/>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US" sz="1200" b="1" i="0" dirty="0">
                <a:solidFill>
                  <a:srgbClr val="000000"/>
                </a:solidFill>
                <a:effectLst/>
                <a:latin typeface="Arial" panose="020B0604020202020204" pitchFamily="34" charset="0"/>
                <a:cs typeface="Arial" panose="020B0604020202020204" pitchFamily="34" charset="0"/>
              </a:rPr>
              <a:t>Car Batteries </a:t>
            </a:r>
            <a:r>
              <a:rPr lang="en-US" sz="1200" b="1" dirty="0">
                <a:solidFill>
                  <a:srgbClr val="000000"/>
                </a:solidFill>
                <a:latin typeface="Arial" panose="020B0604020202020204" pitchFamily="34" charset="0"/>
                <a:cs typeface="Arial" panose="020B0604020202020204" pitchFamily="34" charset="0"/>
              </a:rPr>
              <a:t>&amp;</a:t>
            </a:r>
            <a:r>
              <a:rPr lang="en-US" sz="1200" b="1" i="0" dirty="0">
                <a:solidFill>
                  <a:srgbClr val="000000"/>
                </a:solidFill>
                <a:effectLst/>
                <a:latin typeface="Arial" panose="020B0604020202020204" pitchFamily="34" charset="0"/>
                <a:cs typeface="Arial" panose="020B0604020202020204" pitchFamily="34" charset="0"/>
              </a:rPr>
              <a:t> scrap metals</a:t>
            </a:r>
            <a:r>
              <a:rPr lang="en-GB" sz="1200" b="1" i="0" dirty="0">
                <a:solidFill>
                  <a:srgbClr val="000000"/>
                </a:solidFill>
                <a:effectLst/>
                <a:latin typeface="Arial" panose="020B0604020202020204" pitchFamily="34" charset="0"/>
                <a:cs typeface="Arial" panose="020B0604020202020204" pitchFamily="34" charset="0"/>
              </a:rPr>
              <a:t> - </a:t>
            </a:r>
            <a:r>
              <a:rPr lang="en-US" sz="1200" b="0" i="0" dirty="0">
                <a:effectLst/>
                <a:latin typeface="Arial" panose="020B0604020202020204" pitchFamily="34" charset="0"/>
                <a:cs typeface="Arial" panose="020B0604020202020204" pitchFamily="34" charset="0"/>
              </a:rPr>
              <a:t>Recycled through local commercial recycling centers.</a:t>
            </a:r>
            <a:br>
              <a:rPr lang="en-US" sz="1200" b="0" i="0" dirty="0">
                <a:effectLst/>
                <a:latin typeface="Arial" panose="020B0604020202020204" pitchFamily="34" charset="0"/>
                <a:cs typeface="Arial" panose="020B0604020202020204" pitchFamily="34" charset="0"/>
              </a:rPr>
            </a:br>
            <a:endParaRPr lang="en-US" sz="600" b="0" i="0" dirty="0">
              <a:effectLst/>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US" sz="1200" b="1" i="0" dirty="0">
                <a:solidFill>
                  <a:srgbClr val="000000"/>
                </a:solidFill>
                <a:effectLst/>
                <a:latin typeface="Arial" panose="020B0604020202020204" pitchFamily="34" charset="0"/>
                <a:cs typeface="Arial" panose="020B0604020202020204" pitchFamily="34" charset="0"/>
              </a:rPr>
              <a:t>Lighting &amp; Hand-dryers- </a:t>
            </a:r>
            <a:r>
              <a:rPr lang="en-US" sz="1200" b="0" i="0" dirty="0">
                <a:effectLst/>
                <a:latin typeface="Arial" panose="020B0604020202020204" pitchFamily="34" charset="0"/>
                <a:cs typeface="Arial" panose="020B0604020202020204" pitchFamily="34" charset="0"/>
              </a:rPr>
              <a:t>All 22 workshop lights replaced with LED lighting, hand dryers, to be more energy efficient through a partial grant fund from Low Carbon Workplaces.</a:t>
            </a:r>
            <a:br>
              <a:rPr lang="en-US" sz="1200" b="0" i="0" dirty="0">
                <a:effectLst/>
                <a:latin typeface="Arial" panose="020B0604020202020204" pitchFamily="34" charset="0"/>
                <a:cs typeface="Arial" panose="020B0604020202020204" pitchFamily="34" charset="0"/>
              </a:rPr>
            </a:br>
            <a:endParaRPr lang="en-US" sz="600" b="0" i="0" dirty="0">
              <a:effectLst/>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US" sz="1200" b="1" i="0" dirty="0">
                <a:solidFill>
                  <a:srgbClr val="000000"/>
                </a:solidFill>
                <a:effectLst/>
                <a:latin typeface="Arial" panose="020B0604020202020204" pitchFamily="34" charset="0"/>
                <a:cs typeface="Arial" panose="020B0604020202020204" pitchFamily="34" charset="0"/>
              </a:rPr>
              <a:t>Extraction Ventilation – </a:t>
            </a:r>
            <a:r>
              <a:rPr lang="en-US" sz="1200" dirty="0">
                <a:solidFill>
                  <a:srgbClr val="000000"/>
                </a:solidFill>
                <a:latin typeface="Arial" panose="020B0604020202020204" pitchFamily="34" charset="0"/>
                <a:cs typeface="Arial" panose="020B0604020202020204" pitchFamily="34" charset="0"/>
              </a:rPr>
              <a:t>A four reel extraction system installed to eliminate </a:t>
            </a:r>
            <a:r>
              <a:rPr lang="en-US" sz="1200" i="0" dirty="0">
                <a:solidFill>
                  <a:srgbClr val="000000"/>
                </a:solidFill>
                <a:effectLst/>
                <a:latin typeface="Arial" panose="020B0604020202020204" pitchFamily="34" charset="0"/>
                <a:cs typeface="Arial" panose="020B0604020202020204" pitchFamily="34" charset="0"/>
              </a:rPr>
              <a:t>workshop exhaust fumes.</a:t>
            </a:r>
            <a:endParaRPr lang="en-US" sz="1200" b="0" i="0" dirty="0">
              <a:solidFill>
                <a:srgbClr val="333333"/>
              </a:solidFill>
              <a:effectLst/>
              <a:latin typeface="Arial" panose="020B0604020202020204" pitchFamily="34" charset="0"/>
              <a:cs typeface="Arial" panose="020B0604020202020204" pitchFamily="34" charset="0"/>
            </a:endParaRPr>
          </a:p>
          <a:p>
            <a:endParaRPr lang="en-GB" sz="1200" dirty="0"/>
          </a:p>
        </p:txBody>
      </p:sp>
      <p:sp>
        <p:nvSpPr>
          <p:cNvPr id="7" name="TextBox 6">
            <a:extLst>
              <a:ext uri="{FF2B5EF4-FFF2-40B4-BE49-F238E27FC236}">
                <a16:creationId xmlns:a16="http://schemas.microsoft.com/office/drawing/2014/main" id="{8C631DFF-EE95-5708-90DD-C76444F6614C}"/>
              </a:ext>
            </a:extLst>
          </p:cNvPr>
          <p:cNvSpPr txBox="1"/>
          <p:nvPr/>
        </p:nvSpPr>
        <p:spPr>
          <a:xfrm>
            <a:off x="1131440" y="5592722"/>
            <a:ext cx="7617023" cy="1292662"/>
          </a:xfrm>
          <a:prstGeom prst="rect">
            <a:avLst/>
          </a:prstGeom>
          <a:noFill/>
        </p:spPr>
        <p:txBody>
          <a:bodyPr wrap="square" rtlCol="0">
            <a:spAutoFit/>
          </a:bodyPr>
          <a:lstStyle/>
          <a:p>
            <a:pPr marL="182563" indent="-182563">
              <a:buFont typeface="Arial" panose="020B0604020202020204" pitchFamily="34" charset="0"/>
              <a:buChar char="•"/>
            </a:pPr>
            <a:r>
              <a:rPr lang="en-US" sz="1200" b="1" i="0" dirty="0">
                <a:solidFill>
                  <a:srgbClr val="000000"/>
                </a:solidFill>
                <a:effectLst/>
                <a:latin typeface="Arial" panose="020B0604020202020204" pitchFamily="34" charset="0"/>
                <a:cs typeface="Arial" panose="020B0604020202020204" pitchFamily="34" charset="0"/>
              </a:rPr>
              <a:t>Printer cartridges </a:t>
            </a:r>
            <a:r>
              <a:rPr lang="en-US" sz="1200" i="0" dirty="0">
                <a:solidFill>
                  <a:srgbClr val="000000"/>
                </a:solidFill>
                <a:effectLst/>
                <a:latin typeface="Arial" panose="020B0604020202020204" pitchFamily="34" charset="0"/>
                <a:cs typeface="Arial" panose="020B0604020202020204" pitchFamily="34" charset="0"/>
              </a:rPr>
              <a:t>–</a:t>
            </a:r>
            <a:r>
              <a:rPr lang="en-US" sz="1200" b="1" i="0" dirty="0">
                <a:solidFill>
                  <a:srgbClr val="000000"/>
                </a:solidFill>
                <a:effectLst/>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HP p</a:t>
            </a:r>
            <a:r>
              <a:rPr lang="en-US" sz="1200" b="0" i="0" dirty="0">
                <a:effectLst/>
                <a:latin typeface="Arial" panose="020B0604020202020204" pitchFamily="34" charset="0"/>
                <a:cs typeface="Arial" panose="020B0604020202020204" pitchFamily="34" charset="0"/>
              </a:rPr>
              <a:t>rinter cartridges are collected and returned to ‘Planet Partners’ </a:t>
            </a:r>
            <a:r>
              <a:rPr lang="en-US" sz="1200" dirty="0">
                <a:latin typeface="Arial" panose="020B0604020202020204" pitchFamily="34" charset="0"/>
                <a:cs typeface="Arial" panose="020B0604020202020204" pitchFamily="34" charset="0"/>
              </a:rPr>
              <a:t>for </a:t>
            </a:r>
            <a:r>
              <a:rPr lang="en-US" sz="1200" b="0" i="0" dirty="0">
                <a:effectLst/>
                <a:latin typeface="Arial" panose="020B0604020202020204" pitchFamily="34" charset="0"/>
                <a:cs typeface="Arial" panose="020B0604020202020204" pitchFamily="34" charset="0"/>
              </a:rPr>
              <a:t>recycling HP cartridges as these are the most effective for the charity funding.</a:t>
            </a:r>
            <a:br>
              <a:rPr lang="en-US" sz="1200" b="0" i="0" dirty="0">
                <a:effectLst/>
                <a:latin typeface="Arial" panose="020B0604020202020204" pitchFamily="34" charset="0"/>
                <a:cs typeface="Arial" panose="020B0604020202020204" pitchFamily="34" charset="0"/>
              </a:rPr>
            </a:br>
            <a:endParaRPr lang="en-US" sz="1200" b="0" i="0" dirty="0">
              <a:effectLst/>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US" sz="1200" b="1" i="0" dirty="0">
                <a:solidFill>
                  <a:srgbClr val="000000"/>
                </a:solidFill>
                <a:effectLst/>
                <a:latin typeface="Arial" panose="020B0604020202020204" pitchFamily="34" charset="0"/>
                <a:cs typeface="Arial" panose="020B0604020202020204" pitchFamily="34" charset="0"/>
              </a:rPr>
              <a:t>Recycled printing paper </a:t>
            </a:r>
            <a:r>
              <a:rPr lang="en-US" sz="1200" i="0" dirty="0">
                <a:solidFill>
                  <a:srgbClr val="000000"/>
                </a:solidFill>
                <a:effectLst/>
                <a:latin typeface="Arial" panose="020B0604020202020204" pitchFamily="34" charset="0"/>
                <a:cs typeface="Arial" panose="020B0604020202020204" pitchFamily="34" charset="0"/>
              </a:rPr>
              <a:t>–</a:t>
            </a:r>
            <a:r>
              <a:rPr lang="en-US" sz="1200" b="1" i="0" dirty="0">
                <a:solidFill>
                  <a:srgbClr val="000000"/>
                </a:solidFill>
                <a:effectLst/>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 r</a:t>
            </a:r>
            <a:r>
              <a:rPr lang="en-US" sz="1200" b="0" i="0" dirty="0">
                <a:effectLst/>
                <a:latin typeface="Arial" panose="020B0604020202020204" pitchFamily="34" charset="0"/>
                <a:cs typeface="Arial" panose="020B0604020202020204" pitchFamily="34" charset="0"/>
              </a:rPr>
              <a:t>ecycled source, equal to that of virgin fiber paper, without compromise to customers invoices and paperwork quality.</a:t>
            </a:r>
            <a:endParaRPr lang="en-GB" sz="1200" b="1" i="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31018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Parallax</Template>
  <TotalTime>4082</TotalTime>
  <Words>919</Words>
  <Application>Microsoft Office PowerPoint</Application>
  <PresentationFormat>On-screen Show (4:3)</PresentationFormat>
  <Paragraphs>140</Paragraphs>
  <Slides>11</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7" baseType="lpstr">
      <vt:lpstr>Aptos</vt:lpstr>
      <vt:lpstr>Arial</vt:lpstr>
      <vt:lpstr>Arial </vt:lpstr>
      <vt:lpstr>Book Antiqua</vt:lpstr>
      <vt:lpstr>Corbel</vt:lpstr>
      <vt:lpstr>Parallax</vt:lpstr>
      <vt:lpstr>PowerPoint Presentation</vt:lpstr>
      <vt:lpstr>Company Overview</vt:lpstr>
      <vt:lpstr>Operational Structure</vt:lpstr>
      <vt:lpstr>Trade memberships</vt:lpstr>
      <vt:lpstr>Current Services</vt:lpstr>
      <vt:lpstr>New Business Development</vt:lpstr>
      <vt:lpstr>Training &amp; Recruitment</vt:lpstr>
      <vt:lpstr>Community commitment</vt:lpstr>
      <vt:lpstr>Environmental Commitment</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Kay Fellows</cp:lastModifiedBy>
  <cp:revision>262</cp:revision>
  <cp:lastPrinted>2025-01-23T11:45:05Z</cp:lastPrinted>
  <dcterms:created xsi:type="dcterms:W3CDTF">2013-11-08T10:53:25Z</dcterms:created>
  <dcterms:modified xsi:type="dcterms:W3CDTF">2025-10-20T13:52:35Z</dcterms:modified>
</cp:coreProperties>
</file>